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orient="horz" pos="303">
          <p15:clr>
            <a:srgbClr val="A4A3A4"/>
          </p15:clr>
        </p15:guide>
        <p15:guide id="3" pos="5465">
          <p15:clr>
            <a:srgbClr val="A4A3A4"/>
          </p15:clr>
        </p15:guide>
        <p15:guide id="4" pos="317">
          <p15:clr>
            <a:srgbClr val="A4A3A4"/>
          </p15:clr>
        </p15:guide>
        <p15:guide id="5" pos="2767">
          <p15:clr>
            <a:srgbClr val="A4A3A4"/>
          </p15:clr>
        </p15:guide>
        <p15:guide id="6" pos="3107">
          <p15:clr>
            <a:srgbClr val="A4A3A4"/>
          </p15:clr>
        </p15:guide>
        <p15:guide id="7" orient="horz" pos="575">
          <p15:clr>
            <a:srgbClr val="A4A3A4"/>
          </p15:clr>
        </p15:guide>
        <p15:guide id="8" pos="431">
          <p15:clr>
            <a:srgbClr val="A4A3A4"/>
          </p15:clr>
        </p15:guide>
        <p15:guide id="9" orient="horz" pos="1052">
          <p15:clr>
            <a:srgbClr val="A4A3A4"/>
          </p15:clr>
        </p15:guide>
        <p15:guide id="10" pos="635">
          <p15:clr>
            <a:srgbClr val="A4A3A4"/>
          </p15:clr>
        </p15:guide>
        <p15:guide id="11" pos="2993">
          <p15:clr>
            <a:srgbClr val="A4A3A4"/>
          </p15:clr>
        </p15:guide>
        <p15:guide id="12" orient="horz" pos="3070">
          <p15:clr>
            <a:srgbClr val="A4A3A4"/>
          </p15:clr>
        </p15:guide>
        <p15:guide id="13" pos="1973">
          <p15:clr>
            <a:srgbClr val="A4A3A4"/>
          </p15:clr>
        </p15:guide>
        <p15:guide id="14" pos="2880">
          <p15:clr>
            <a:srgbClr val="A4A3A4"/>
          </p15:clr>
        </p15:guide>
        <p15:guide id="15" orient="horz" pos="734">
          <p15:clr>
            <a:srgbClr val="A4A3A4"/>
          </p15:clr>
        </p15:guide>
        <p15:guide id="16" orient="horz" pos="2798">
          <p15:clr>
            <a:srgbClr val="A4A3A4"/>
          </p15:clr>
        </p15:guide>
        <p15:guide id="17" orient="horz" pos="1256">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79" roundtripDataSignature="AMtx7mghE1D+2fgOoZqekc5LRYihKbVt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303" orient="horz"/>
        <p:guide pos="5465"/>
        <p:guide pos="317"/>
        <p:guide pos="2767"/>
        <p:guide pos="3107"/>
        <p:guide pos="575" orient="horz"/>
        <p:guide pos="431"/>
        <p:guide pos="1052" orient="horz"/>
        <p:guide pos="635"/>
        <p:guide pos="2993"/>
        <p:guide pos="3070" orient="horz"/>
        <p:guide pos="1973"/>
        <p:guide pos="2880"/>
        <p:guide pos="734" orient="horz"/>
        <p:guide pos="2798" orient="horz"/>
        <p:guide pos="1256"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customschemas.google.com/relationships/presentationmetadata" Target="meta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 name="Google Shape;3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2" name="Google Shape;3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Horrach, Juan Antonio. “Sobre el concepto de ciudadanía: historia y modelos” En: </a:t>
            </a:r>
            <a:r>
              <a:rPr i="1" lang="es-ES" sz="1400">
                <a:solidFill>
                  <a:srgbClr val="262626"/>
                </a:solidFill>
              </a:rPr>
              <a:t>Revista Factotum. </a:t>
            </a:r>
            <a:r>
              <a:rPr lang="es-ES" sz="1400">
                <a:solidFill>
                  <a:srgbClr val="262626"/>
                </a:solidFill>
              </a:rPr>
              <a:t>Palma de Mallorca, 2009</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33" name="Google Shape;13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Gallego, Julián. “La formación de la </a:t>
            </a:r>
            <a:r>
              <a:rPr i="1" lang="es-ES" sz="1400">
                <a:solidFill>
                  <a:srgbClr val="262626"/>
                </a:solidFill>
              </a:rPr>
              <a:t>pólis</a:t>
            </a:r>
            <a:r>
              <a:rPr lang="es-ES" sz="1400">
                <a:solidFill>
                  <a:srgbClr val="262626"/>
                </a:solidFill>
              </a:rPr>
              <a:t> en la Grecia Antigua: Autonomía del campesinado, subordinación de las aldeas”. En: </a:t>
            </a:r>
            <a:r>
              <a:rPr i="1" lang="es-ES" sz="1400">
                <a:solidFill>
                  <a:srgbClr val="262626"/>
                </a:solidFill>
              </a:rPr>
              <a:t>Trabajos y Comunicaciones</a:t>
            </a:r>
            <a:r>
              <a:rPr lang="es-ES" sz="1400">
                <a:solidFill>
                  <a:srgbClr val="262626"/>
                </a:solidFill>
              </a:rPr>
              <a:t>, N° 38</a:t>
            </a:r>
            <a:r>
              <a:rPr i="1" lang="es-ES" sz="1400">
                <a:solidFill>
                  <a:srgbClr val="262626"/>
                </a:solidFill>
              </a:rPr>
              <a:t>. </a:t>
            </a:r>
            <a:r>
              <a:rPr lang="es-ES" sz="1400">
                <a:solidFill>
                  <a:srgbClr val="262626"/>
                </a:solidFill>
              </a:rPr>
              <a:t>La Plata. 2012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42" name="Google Shape;142;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Calibri"/>
              <a:buNone/>
            </a:pPr>
            <a:r>
              <a:rPr lang="es-ES" sz="1400">
                <a:latin typeface="Calibri"/>
                <a:ea typeface="Calibri"/>
                <a:cs typeface="Calibri"/>
                <a:sym typeface="Calibri"/>
              </a:rPr>
              <a:t>En este video podrás entender que la Grecia Antigua no era un imperio ni un estado, sino el cúmulo de muchas ciudades-estado orgullosas de su cultura y modo de vida. Lo que sí tenían en común era un sentido helenístico de ver el mundo. </a:t>
            </a:r>
            <a:endParaRPr/>
          </a:p>
        </p:txBody>
      </p:sp>
      <p:sp>
        <p:nvSpPr>
          <p:cNvPr id="151" name="Google Shape;15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64" name="Google Shape;164;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Horrach, Juan Antonio. “Sobre el concepto de ciudadanía: historia y modelos”. En: </a:t>
            </a:r>
            <a:r>
              <a:rPr i="1" lang="es-ES" sz="1400">
                <a:solidFill>
                  <a:srgbClr val="262626"/>
                </a:solidFill>
              </a:rPr>
              <a:t>Revista Factotum. </a:t>
            </a:r>
            <a:r>
              <a:rPr lang="es-ES" sz="1400">
                <a:solidFill>
                  <a:srgbClr val="262626"/>
                </a:solidFill>
              </a:rPr>
              <a:t>Palma de Mallorca, 2009.</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72" name="Google Shape;17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Horrach, Juan Antonio. “Sobre el concepto de ciudadanía: historia y modelos”. En: </a:t>
            </a:r>
            <a:r>
              <a:rPr i="1" lang="es-ES" sz="1400">
                <a:solidFill>
                  <a:srgbClr val="262626"/>
                </a:solidFill>
              </a:rPr>
              <a:t>Revista Factotum. </a:t>
            </a:r>
            <a:r>
              <a:rPr lang="es-ES" sz="1400">
                <a:solidFill>
                  <a:srgbClr val="262626"/>
                </a:solidFill>
              </a:rPr>
              <a:t>Palma de Mallorca, 2009.</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81" name="Google Shape;181;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El concepto de </a:t>
            </a:r>
            <a:r>
              <a:rPr i="1" lang="es-ES" sz="1400">
                <a:solidFill>
                  <a:srgbClr val="262626"/>
                </a:solidFill>
              </a:rPr>
              <a:t>demos</a:t>
            </a:r>
            <a:r>
              <a:rPr lang="es-ES" sz="1400">
                <a:solidFill>
                  <a:srgbClr val="262626"/>
                </a:solidFill>
              </a:rPr>
              <a:t> nació en Grecia. (</a:t>
            </a:r>
            <a:r>
              <a:rPr lang="es-ES" sz="1400"/>
              <a:t>Crédito: Ffriedberger-burgfest.de)</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90" name="Google Shape;190;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Horrach, Juan Antonio. “Sobre el concepto de ciudadanía: historia y modelos”. En: </a:t>
            </a:r>
            <a:r>
              <a:rPr i="1" lang="es-ES" sz="1400">
                <a:solidFill>
                  <a:srgbClr val="262626"/>
                </a:solidFill>
              </a:rPr>
              <a:t>Revista Factotum. </a:t>
            </a:r>
            <a:r>
              <a:rPr lang="es-ES" sz="1400">
                <a:solidFill>
                  <a:srgbClr val="262626"/>
                </a:solidFill>
              </a:rPr>
              <a:t>Palma de Mallorca, 2009.</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32" name="Google Shape;23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41" name="Google Shape;241;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Lázaro Guillamón, Carmen. "La noción de ciudadanía romana como herramienta para la reflexión en la construcción de Europa“. En: </a:t>
            </a:r>
            <a:r>
              <a:rPr i="1" lang="es-ES" sz="1400">
                <a:solidFill>
                  <a:srgbClr val="262626"/>
                </a:solidFill>
              </a:rPr>
              <a:t>Vergentis, </a:t>
            </a:r>
            <a:r>
              <a:rPr lang="es-ES" sz="1400">
                <a:solidFill>
                  <a:srgbClr val="262626"/>
                </a:solidFill>
              </a:rPr>
              <a:t>N° 8. Murcia, 2019.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63" name="Google Shape;26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 name="Google Shape;59;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Lázaro Guillamón, Carmen. "La noción de ciudadanía romana como herramienta para la reflexión en la construcción de Europa“. En: </a:t>
            </a:r>
            <a:r>
              <a:rPr i="1" lang="es-ES" sz="1400">
                <a:solidFill>
                  <a:srgbClr val="262626"/>
                </a:solidFill>
              </a:rPr>
              <a:t>Vergentis, </a:t>
            </a:r>
            <a:r>
              <a:rPr lang="es-ES" sz="1400">
                <a:solidFill>
                  <a:srgbClr val="262626"/>
                </a:solidFill>
              </a:rPr>
              <a:t>N° 8. Murcia, 2019.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72" name="Google Shape;272;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81" name="Google Shape;281;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Lázaro Guillamón, Carmen. "La noción de ciudadanía romana como herramienta para la reflexión en la construcción de Europa“. En: </a:t>
            </a:r>
            <a:r>
              <a:rPr i="1" lang="es-ES" sz="1400">
                <a:solidFill>
                  <a:srgbClr val="262626"/>
                </a:solidFill>
              </a:rPr>
              <a:t>Vergentis, </a:t>
            </a:r>
            <a:r>
              <a:rPr lang="es-ES" sz="1400">
                <a:solidFill>
                  <a:srgbClr val="262626"/>
                </a:solidFill>
              </a:rPr>
              <a:t>N° 8. Murcia, 2019.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90" name="Google Shape;29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Gaarder, Jostein. </a:t>
            </a:r>
            <a:r>
              <a:rPr i="1" lang="es-ES" sz="1400">
                <a:solidFill>
                  <a:srgbClr val="262626"/>
                </a:solidFill>
              </a:rPr>
              <a:t>El mundo de Sofía. </a:t>
            </a:r>
            <a:r>
              <a:rPr lang="es-ES" sz="1400">
                <a:solidFill>
                  <a:srgbClr val="262626"/>
                </a:solidFill>
              </a:rPr>
              <a:t>Oslo, 1991.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22" name="Google Shape;322;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200"/>
              <a:buFont typeface="Calibri"/>
              <a:buNone/>
            </a:pPr>
            <a:r>
              <a:rPr lang="es-ES" sz="1200">
                <a:solidFill>
                  <a:srgbClr val="262626"/>
                </a:solidFill>
              </a:rPr>
              <a:t>Gaarder, Jostein. </a:t>
            </a:r>
            <a:r>
              <a:rPr i="1" lang="es-ES" sz="1200">
                <a:solidFill>
                  <a:srgbClr val="262626"/>
                </a:solidFill>
              </a:rPr>
              <a:t>El mundo de Sofía. </a:t>
            </a:r>
            <a:r>
              <a:rPr lang="es-ES" sz="1200">
                <a:solidFill>
                  <a:srgbClr val="262626"/>
                </a:solidFill>
              </a:rPr>
              <a:t>Oslo, 1991.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31" name="Google Shape;331;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Guariglia, Osvaldo. “Democracia: origen, concepto y evolución según Aristóteles”. En: </a:t>
            </a:r>
            <a:r>
              <a:rPr i="1" lang="es-ES" sz="1400">
                <a:solidFill>
                  <a:srgbClr val="262626"/>
                </a:solidFill>
              </a:rPr>
              <a:t>DOXA, Cuadernos de Filosofía de Derecho,</a:t>
            </a:r>
            <a:r>
              <a:rPr lang="es-ES" sz="1400">
                <a:solidFill>
                  <a:srgbClr val="262626"/>
                </a:solidFill>
              </a:rPr>
              <a:t> N° 33. Alicante, 2010.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40" name="Google Shape;340;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Aristóteles. </a:t>
            </a:r>
            <a:r>
              <a:rPr i="1" lang="es-ES" sz="1400">
                <a:solidFill>
                  <a:srgbClr val="262626"/>
                </a:solidFill>
              </a:rPr>
              <a:t>Política. </a:t>
            </a:r>
            <a:r>
              <a:rPr lang="es-ES" sz="1400">
                <a:solidFill>
                  <a:srgbClr val="262626"/>
                </a:solidFill>
              </a:rPr>
              <a:t>Madrid, 2000.</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49" name="Google Shape;34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56" name="Google Shape;356;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Daza, Humberto. </a:t>
            </a:r>
            <a:r>
              <a:rPr i="1" lang="es-ES" sz="1400">
                <a:solidFill>
                  <a:srgbClr val="262626"/>
                </a:solidFill>
              </a:rPr>
              <a:t>“La sociedad moderna”. </a:t>
            </a:r>
            <a:r>
              <a:rPr lang="es-ES" sz="1400">
                <a:solidFill>
                  <a:srgbClr val="262626"/>
                </a:solidFill>
              </a:rPr>
              <a:t>En: </a:t>
            </a:r>
            <a:r>
              <a:rPr i="1" lang="es-ES" sz="1400">
                <a:solidFill>
                  <a:srgbClr val="262626"/>
                </a:solidFill>
              </a:rPr>
              <a:t>Revista Venezolana de Economía y Ciencias Sociales,</a:t>
            </a:r>
            <a:r>
              <a:rPr lang="es-ES" sz="1400">
                <a:solidFill>
                  <a:srgbClr val="262626"/>
                </a:solidFill>
              </a:rPr>
              <a:t> vol. 16, N° 2. Caracas, 2010.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64" name="Google Shape;364;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70" name="Google Shape;7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Markoff, John. "La problemática historia de la ciudadanía democrática“. En: </a:t>
            </a:r>
            <a:r>
              <a:rPr i="1" lang="es-ES" sz="1400">
                <a:solidFill>
                  <a:srgbClr val="262626"/>
                </a:solidFill>
              </a:rPr>
              <a:t>Historia Constitucional,</a:t>
            </a:r>
            <a:r>
              <a:rPr lang="es-ES" sz="1400">
                <a:solidFill>
                  <a:srgbClr val="262626"/>
                </a:solidFill>
              </a:rPr>
              <a:t> N° 6. Oviedo, 2005.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71" name="Google Shape;371;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200"/>
              <a:buFont typeface="Calibri"/>
              <a:buNone/>
            </a:pPr>
            <a:r>
              <a:rPr lang="es-ES" sz="1200">
                <a:solidFill>
                  <a:srgbClr val="262626"/>
                </a:solidFill>
              </a:rPr>
              <a:t>Markoff, John. "La problemática historia de la ciudadanía democrática“. En: </a:t>
            </a:r>
            <a:r>
              <a:rPr i="1" lang="es-ES" sz="1200">
                <a:solidFill>
                  <a:srgbClr val="262626"/>
                </a:solidFill>
              </a:rPr>
              <a:t>Historia Constitucional,</a:t>
            </a:r>
            <a:r>
              <a:rPr lang="es-ES" sz="1200">
                <a:solidFill>
                  <a:srgbClr val="262626"/>
                </a:solidFill>
              </a:rPr>
              <a:t> N° 6. Oviedo, 2005.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80" name="Google Shape;380;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89" name="Google Shape;389;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Asamblea Nacional de Francia. </a:t>
            </a:r>
            <a:r>
              <a:rPr i="1" lang="es-ES" sz="1400">
                <a:solidFill>
                  <a:srgbClr val="262626"/>
                </a:solidFill>
              </a:rPr>
              <a:t>Declaración de los Derechos del Hombre y del Ciudadano de 1789.</a:t>
            </a:r>
            <a:r>
              <a:rPr lang="es-ES" sz="1400">
                <a:solidFill>
                  <a:srgbClr val="262626"/>
                </a:solidFill>
              </a:rPr>
              <a:t> En: https://bit.ly/3w1Wr04.  </a:t>
            </a:r>
            <a:endParaRPr b="1" sz="14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398" name="Google Shape;398;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200"/>
              <a:buFont typeface="Calibri"/>
              <a:buNone/>
            </a:pPr>
            <a:r>
              <a:rPr lang="es-ES" sz="1200">
                <a:solidFill>
                  <a:srgbClr val="262626"/>
                </a:solidFill>
              </a:rPr>
              <a:t>Asamblea Nacional de Francia. </a:t>
            </a:r>
            <a:r>
              <a:rPr i="1" lang="es-ES" sz="1200">
                <a:solidFill>
                  <a:srgbClr val="262626"/>
                </a:solidFill>
              </a:rPr>
              <a:t>Declaración de los Derechos del Hombre y del Ciudadano de 1789.</a:t>
            </a:r>
            <a:r>
              <a:rPr lang="es-ES" sz="1200">
                <a:solidFill>
                  <a:srgbClr val="262626"/>
                </a:solidFill>
              </a:rPr>
              <a:t> En: https://bit.ly/3w1Wr04.  </a:t>
            </a:r>
            <a:endParaRPr b="1" sz="12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21" name="Google Shape;421;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200"/>
              <a:buFont typeface="Calibri"/>
              <a:buNone/>
            </a:pPr>
            <a:r>
              <a:rPr lang="es-ES" sz="1200">
                <a:solidFill>
                  <a:srgbClr val="262626"/>
                </a:solidFill>
              </a:rPr>
              <a:t>Asamblea Nacional de Francia. </a:t>
            </a:r>
            <a:r>
              <a:rPr i="1" lang="es-ES" sz="1200">
                <a:solidFill>
                  <a:srgbClr val="262626"/>
                </a:solidFill>
              </a:rPr>
              <a:t>Declaración de los Derechos del Hombre y del Ciudadano de 1789.</a:t>
            </a:r>
            <a:r>
              <a:rPr lang="es-ES" sz="1200">
                <a:solidFill>
                  <a:srgbClr val="262626"/>
                </a:solidFill>
              </a:rPr>
              <a:t> En: https://bit.ly/3w1Wr04.  </a:t>
            </a:r>
            <a:endParaRPr b="1" sz="12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44" name="Google Shape;444;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200"/>
              <a:buFont typeface="Calibri"/>
              <a:buNone/>
            </a:pPr>
            <a:r>
              <a:rPr lang="es-ES" sz="1200">
                <a:solidFill>
                  <a:srgbClr val="262626"/>
                </a:solidFill>
              </a:rPr>
              <a:t>Asamblea Nacional de Francia. </a:t>
            </a:r>
            <a:r>
              <a:rPr i="1" lang="es-ES" sz="1200">
                <a:solidFill>
                  <a:srgbClr val="262626"/>
                </a:solidFill>
              </a:rPr>
              <a:t>Declaración de los Derechos del Hombre y del Ciudadano de 1789.</a:t>
            </a:r>
            <a:r>
              <a:rPr lang="es-ES" sz="1200">
                <a:solidFill>
                  <a:srgbClr val="262626"/>
                </a:solidFill>
              </a:rPr>
              <a:t> En: https://bit.ly/3w1Wr04.  </a:t>
            </a:r>
            <a:endParaRPr b="1" sz="12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67" name="Google Shape;467;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200"/>
              <a:buFont typeface="Calibri"/>
              <a:buNone/>
            </a:pPr>
            <a:r>
              <a:rPr lang="es-ES" sz="1200">
                <a:solidFill>
                  <a:srgbClr val="262626"/>
                </a:solidFill>
              </a:rPr>
              <a:t>Asamblea Nacional de Francia. </a:t>
            </a:r>
            <a:r>
              <a:rPr i="1" lang="es-ES" sz="1200">
                <a:solidFill>
                  <a:srgbClr val="262626"/>
                </a:solidFill>
              </a:rPr>
              <a:t>Declaración de los Derechos del Hombre y del Ciudadano de 1789.</a:t>
            </a:r>
            <a:r>
              <a:rPr lang="es-ES" sz="1200">
                <a:solidFill>
                  <a:srgbClr val="262626"/>
                </a:solidFill>
              </a:rPr>
              <a:t> En: https://bit.ly/3w1Wr04.  </a:t>
            </a:r>
            <a:endParaRPr b="1" sz="12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490" name="Google Shape;490;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200"/>
              <a:buFont typeface="Calibri"/>
              <a:buNone/>
            </a:pPr>
            <a:r>
              <a:rPr lang="es-ES" sz="1200">
                <a:solidFill>
                  <a:srgbClr val="262626"/>
                </a:solidFill>
              </a:rPr>
              <a:t>Asamblea Nacional de Francia. </a:t>
            </a:r>
            <a:r>
              <a:rPr i="1" lang="es-ES" sz="1200">
                <a:solidFill>
                  <a:srgbClr val="262626"/>
                </a:solidFill>
              </a:rPr>
              <a:t>Declaración de los Derechos del Hombre y del Ciudadano de 1789.</a:t>
            </a:r>
            <a:r>
              <a:rPr lang="es-ES" sz="1200">
                <a:solidFill>
                  <a:srgbClr val="262626"/>
                </a:solidFill>
              </a:rPr>
              <a:t> En: https://bit.ly/3w1Wr04.  </a:t>
            </a:r>
            <a:endParaRPr b="1" sz="12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13" name="Google Shape;513;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31" name="Google Shape;53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82" name="Google Shape;8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38" name="Google Shape;538;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47" name="Google Shape;547;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56" name="Google Shape;556;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64" name="Google Shape;564;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ONU. </a:t>
            </a:r>
            <a:r>
              <a:rPr i="1" lang="es-ES" sz="1400">
                <a:solidFill>
                  <a:srgbClr val="262626"/>
                </a:solidFill>
              </a:rPr>
              <a:t>Declaración Universal de los Derechos Humanos.</a:t>
            </a:r>
            <a:r>
              <a:rPr lang="es-ES" sz="1400">
                <a:solidFill>
                  <a:srgbClr val="262626"/>
                </a:solidFill>
              </a:rPr>
              <a:t> En: https://bit.ly/3x1O5pe.  </a:t>
            </a:r>
            <a:endParaRPr b="1" sz="14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73" name="Google Shape;573;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ONU. </a:t>
            </a:r>
            <a:r>
              <a:rPr i="1" lang="es-ES" sz="1400">
                <a:solidFill>
                  <a:srgbClr val="262626"/>
                </a:solidFill>
              </a:rPr>
              <a:t>Declaración Universal de los Derechos Humanos.</a:t>
            </a:r>
            <a:r>
              <a:rPr lang="es-ES" sz="1400">
                <a:solidFill>
                  <a:srgbClr val="262626"/>
                </a:solidFill>
              </a:rPr>
              <a:t> En: https://bit.ly/3x1O5pe.  </a:t>
            </a:r>
            <a:endParaRPr b="1" sz="14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96" name="Google Shape;596;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ONU. </a:t>
            </a:r>
            <a:r>
              <a:rPr i="1" lang="es-ES" sz="1400">
                <a:solidFill>
                  <a:srgbClr val="262626"/>
                </a:solidFill>
              </a:rPr>
              <a:t>Declaración Universal de los Derechos Humanos.</a:t>
            </a:r>
            <a:r>
              <a:rPr lang="es-ES" sz="1400">
                <a:solidFill>
                  <a:srgbClr val="262626"/>
                </a:solidFill>
              </a:rPr>
              <a:t> En: https://bit.ly/3x1O5pe.  </a:t>
            </a:r>
            <a:endParaRPr b="1" sz="14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619" name="Google Shape;619;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ONU. </a:t>
            </a:r>
            <a:r>
              <a:rPr i="1" lang="es-ES" sz="1400">
                <a:solidFill>
                  <a:srgbClr val="262626"/>
                </a:solidFill>
              </a:rPr>
              <a:t>Declaración Universal de los Derechos Humanos.</a:t>
            </a:r>
            <a:r>
              <a:rPr lang="es-ES" sz="1400">
                <a:solidFill>
                  <a:srgbClr val="262626"/>
                </a:solidFill>
              </a:rPr>
              <a:t> En: https://bit.ly/3x1O5pe.  </a:t>
            </a:r>
            <a:endParaRPr b="1" sz="14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642" name="Google Shape;642;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ONU. </a:t>
            </a:r>
            <a:r>
              <a:rPr i="1" lang="es-ES" sz="1400">
                <a:solidFill>
                  <a:srgbClr val="262626"/>
                </a:solidFill>
              </a:rPr>
              <a:t>Declaración Universal de los Derechos Humanos.</a:t>
            </a:r>
            <a:r>
              <a:rPr lang="es-ES" sz="1400">
                <a:solidFill>
                  <a:srgbClr val="262626"/>
                </a:solidFill>
              </a:rPr>
              <a:t> En: https://bit.ly/3x1O5pe.  </a:t>
            </a:r>
            <a:endParaRPr b="1" sz="14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665" name="Google Shape;665;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ONU. </a:t>
            </a:r>
            <a:r>
              <a:rPr i="1" lang="es-ES" sz="1400">
                <a:solidFill>
                  <a:srgbClr val="262626"/>
                </a:solidFill>
              </a:rPr>
              <a:t>Declaración Universal de los Derechos Humanos.</a:t>
            </a:r>
            <a:r>
              <a:rPr lang="es-ES" sz="1400">
                <a:solidFill>
                  <a:srgbClr val="262626"/>
                </a:solidFill>
              </a:rPr>
              <a:t> En: https://bit.ly/3x1O5pe.  </a:t>
            </a:r>
            <a:endParaRPr b="1" sz="14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688" name="Google Shape;688;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Veschi, Benjamín. </a:t>
            </a:r>
            <a:r>
              <a:rPr i="1" lang="es-ES" sz="1400">
                <a:solidFill>
                  <a:srgbClr val="262626"/>
                </a:solidFill>
              </a:rPr>
              <a:t>Etimología de ciudadanía, ciudadano y civil. </a:t>
            </a:r>
            <a:r>
              <a:rPr lang="es-ES" sz="1400">
                <a:solidFill>
                  <a:srgbClr val="262626"/>
                </a:solidFill>
              </a:rPr>
              <a:t>En: https://bit.ly/34O5DsW, 2020.</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90" name="Google Shape;9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ONU. </a:t>
            </a:r>
            <a:r>
              <a:rPr i="1" lang="es-ES" sz="1400">
                <a:solidFill>
                  <a:srgbClr val="262626"/>
                </a:solidFill>
              </a:rPr>
              <a:t>Declaración Universal de los Derechos Humanos.</a:t>
            </a:r>
            <a:r>
              <a:rPr lang="es-ES" sz="1400">
                <a:solidFill>
                  <a:srgbClr val="262626"/>
                </a:solidFill>
              </a:rPr>
              <a:t> En: https://bit.ly/3x1O5pe.  </a:t>
            </a:r>
            <a:endParaRPr b="1" sz="1400">
              <a:solidFill>
                <a:srgbClr val="262626"/>
              </a:solidFil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711" name="Google Shape;711;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Mittelman, James H. </a:t>
            </a:r>
            <a:r>
              <a:rPr i="1" lang="es-ES" sz="1400">
                <a:solidFill>
                  <a:srgbClr val="262626"/>
                </a:solidFill>
              </a:rPr>
              <a:t>Globalización, reflexiones críticas. </a:t>
            </a:r>
            <a:r>
              <a:rPr lang="es-ES" sz="1400">
                <a:solidFill>
                  <a:srgbClr val="262626"/>
                </a:solidFill>
              </a:rPr>
              <a:t>Boulder, 1996.</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34" name="Google Shape;734;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200">
                <a:solidFill>
                  <a:srgbClr val="262626"/>
                </a:solidFill>
              </a:rPr>
              <a:t>Romero-Pérez, Jorge. </a:t>
            </a:r>
            <a:r>
              <a:rPr i="1" lang="es-ES" sz="1200">
                <a:solidFill>
                  <a:srgbClr val="262626"/>
                </a:solidFill>
              </a:rPr>
              <a:t>Derecho y globalización. </a:t>
            </a:r>
            <a:r>
              <a:rPr lang="es-ES" sz="1200">
                <a:solidFill>
                  <a:srgbClr val="262626"/>
                </a:solidFill>
              </a:rPr>
              <a:t>San José, 2002.</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43" name="Google Shape;743;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5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Romero-Pérez, Jorge. </a:t>
            </a:r>
            <a:r>
              <a:rPr i="1" lang="es-ES" sz="1600">
                <a:solidFill>
                  <a:srgbClr val="262626"/>
                </a:solidFill>
              </a:rPr>
              <a:t>Derecho y globalización. </a:t>
            </a:r>
            <a:r>
              <a:rPr lang="es-ES" sz="1600">
                <a:solidFill>
                  <a:srgbClr val="262626"/>
                </a:solidFill>
              </a:rPr>
              <a:t>San José, 2002.</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52" name="Google Shape;752;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400"/>
              <a:buFont typeface="Calibri"/>
              <a:buNone/>
            </a:pPr>
            <a:r>
              <a:rPr lang="es-ES" sz="1400">
                <a:solidFill>
                  <a:srgbClr val="262626"/>
                </a:solidFill>
              </a:rPr>
              <a:t>Romero-Pérez, Jorge. </a:t>
            </a:r>
            <a:r>
              <a:rPr i="1" lang="es-ES" sz="1400">
                <a:solidFill>
                  <a:srgbClr val="262626"/>
                </a:solidFill>
              </a:rPr>
              <a:t>Derecho y globalización. </a:t>
            </a:r>
            <a:r>
              <a:rPr lang="es-ES" sz="1400">
                <a:solidFill>
                  <a:srgbClr val="262626"/>
                </a:solidFill>
              </a:rPr>
              <a:t>San José, 2002.</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61" name="Google Shape;761;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600">
                <a:solidFill>
                  <a:srgbClr val="262626"/>
                </a:solidFill>
              </a:rPr>
              <a:t>Dierckxsens, Wim. </a:t>
            </a:r>
            <a:r>
              <a:rPr i="1" lang="es-ES" sz="1600">
                <a:solidFill>
                  <a:srgbClr val="262626"/>
                </a:solidFill>
              </a:rPr>
              <a:t>Los Límites de un capitalismo sin ciudadanía. </a:t>
            </a:r>
            <a:r>
              <a:rPr lang="es-ES" sz="1600">
                <a:solidFill>
                  <a:srgbClr val="262626"/>
                </a:solidFill>
              </a:rPr>
              <a:t>Montes de Oca, Costa Rica, 1998.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70" name="Google Shape;770;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5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77" name="Google Shape;777;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5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86" name="Google Shape;786;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5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795" name="Google Shape;795;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5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805" name="Google Shape;805;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9" name="Google Shape;9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6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Calibri"/>
              <a:buNone/>
            </a:pPr>
            <a:r>
              <a:rPr lang="es-ES" sz="1400">
                <a:latin typeface="Calibri"/>
                <a:ea typeface="Calibri"/>
                <a:cs typeface="Calibri"/>
                <a:sym typeface="Calibri"/>
              </a:rPr>
              <a:t>En este video podrás entender que la globalización no solo tiene aspectos positivos, sino también grandes tragedias ecológicas y de derechos humanos.</a:t>
            </a:r>
            <a:endParaRPr/>
          </a:p>
          <a:p>
            <a:pPr indent="0" lvl="0" marL="0" rtl="0" algn="l">
              <a:lnSpc>
                <a:spcPct val="100000"/>
              </a:lnSpc>
              <a:spcBef>
                <a:spcPts val="0"/>
              </a:spcBef>
              <a:spcAft>
                <a:spcPts val="0"/>
              </a:spcAft>
              <a:buSzPts val="1400"/>
              <a:buNone/>
            </a:pPr>
            <a:r>
              <a:t/>
            </a:r>
            <a:endParaRPr/>
          </a:p>
        </p:txBody>
      </p:sp>
      <p:sp>
        <p:nvSpPr>
          <p:cNvPr id="814" name="Google Shape;814;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6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828" name="Google Shape;828;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6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600">
                <a:solidFill>
                  <a:srgbClr val="262626"/>
                </a:solidFill>
              </a:rPr>
              <a:t>Peña, Patricia. </a:t>
            </a:r>
            <a:r>
              <a:rPr i="1" lang="es-ES" sz="1600">
                <a:solidFill>
                  <a:srgbClr val="262626"/>
                </a:solidFill>
              </a:rPr>
              <a:t>Orientaciones de ciudadanía digital para la formación ciudadana. </a:t>
            </a:r>
            <a:r>
              <a:rPr lang="es-ES" sz="1600">
                <a:solidFill>
                  <a:srgbClr val="262626"/>
                </a:solidFill>
              </a:rPr>
              <a:t>Santiago de Chile, 2018.</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836" name="Google Shape;836;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6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ES" sz="1600">
                <a:solidFill>
                  <a:srgbClr val="262626"/>
                </a:solidFill>
              </a:rPr>
              <a:t>Peña, Patricia. </a:t>
            </a:r>
            <a:r>
              <a:rPr i="1" lang="es-ES" sz="1600">
                <a:solidFill>
                  <a:srgbClr val="262626"/>
                </a:solidFill>
              </a:rPr>
              <a:t>Orientaciones de ciudadanía digital para la formación ciudadana. </a:t>
            </a:r>
            <a:r>
              <a:rPr lang="es-ES" sz="1600">
                <a:solidFill>
                  <a:srgbClr val="262626"/>
                </a:solidFill>
              </a:rPr>
              <a:t>Santiago de Chile, 2018.</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843" name="Google Shape;843;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6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878" name="Google Shape;878;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6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Calibri"/>
              <a:buNone/>
            </a:pPr>
            <a:r>
              <a:rPr lang="es-ES" sz="1400">
                <a:latin typeface="Calibri"/>
                <a:ea typeface="Calibri"/>
                <a:cs typeface="Calibri"/>
                <a:sym typeface="Calibri"/>
              </a:rPr>
              <a:t>En este video podrás analizar qué tan comprometido estás con tu ciudadanía digital. ¿La ejerces correctamente? ¿En qué puedes mejorar? ¿Puedes ayudar a otros a tener conciencia de la ciudadanía digital? </a:t>
            </a:r>
            <a:endParaRPr/>
          </a:p>
          <a:p>
            <a:pPr indent="0" lvl="0" marL="0" rtl="0" algn="l">
              <a:lnSpc>
                <a:spcPct val="100000"/>
              </a:lnSpc>
              <a:spcBef>
                <a:spcPts val="0"/>
              </a:spcBef>
              <a:spcAft>
                <a:spcPts val="0"/>
              </a:spcAft>
              <a:buSzPts val="1400"/>
              <a:buNone/>
            </a:pPr>
            <a:r>
              <a:t/>
            </a:r>
            <a:endParaRPr/>
          </a:p>
        </p:txBody>
      </p:sp>
      <p:sp>
        <p:nvSpPr>
          <p:cNvPr id="908" name="Google Shape;908;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0" name="Google Shape;920;p6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6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30" name="Google Shape;930;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6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44" name="Google Shape;944;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5" name="Google Shape;955;p6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Costa, Pietro. “Ciudadanía y patrones de pertenencia a la comunidad política”. En: </a:t>
            </a:r>
            <a:r>
              <a:rPr i="1" lang="es-ES" sz="1400">
                <a:solidFill>
                  <a:srgbClr val="262626"/>
                </a:solidFill>
              </a:rPr>
              <a:t>Nacionalidad y ciudadanía. </a:t>
            </a:r>
            <a:r>
              <a:rPr lang="es-ES" sz="1400">
                <a:solidFill>
                  <a:srgbClr val="262626"/>
                </a:solidFill>
              </a:rPr>
              <a:t>Madrid, 2008.</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07" name="Google Shape;10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7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64" name="Google Shape;964;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7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79" name="Google Shape;979;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7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95" name="Google Shape;995;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9" name="Google Shape;1009;p7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100000"/>
              </a:lnSpc>
              <a:spcBef>
                <a:spcPts val="0"/>
              </a:spcBef>
              <a:spcAft>
                <a:spcPts val="0"/>
              </a:spcAft>
              <a:buSzPts val="1400"/>
              <a:buNone/>
            </a:pPr>
            <a:r>
              <a:rPr lang="es-ES" sz="1400">
                <a:solidFill>
                  <a:srgbClr val="262626"/>
                </a:solidFill>
              </a:rPr>
              <a:t>Aristóteles. </a:t>
            </a:r>
            <a:r>
              <a:rPr i="1" lang="es-ES" sz="1400">
                <a:solidFill>
                  <a:srgbClr val="262626"/>
                </a:solidFill>
              </a:rPr>
              <a:t>Política. </a:t>
            </a:r>
            <a:r>
              <a:rPr lang="es-ES" sz="1400">
                <a:solidFill>
                  <a:srgbClr val="262626"/>
                </a:solidFill>
              </a:rPr>
              <a:t>Madrid, 2000.</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16" name="Google Shape;11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25" name="Google Shape;125;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76"/>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pic>
        <p:nvPicPr>
          <p:cNvPr id="16" name="Google Shape;16;p76"/>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17" name="Google Shape;17;p76"/>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ÉTICA PROFESIONAL  •  SESIÓN 09</a:t>
            </a:r>
            <a:endParaRPr b="0" i="0" sz="8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19" name="Shape 19"/>
        <p:cNvGrpSpPr/>
        <p:nvPr/>
      </p:nvGrpSpPr>
      <p:grpSpPr>
        <a:xfrm>
          <a:off x="0" y="0"/>
          <a:ext cx="0" cy="0"/>
          <a:chOff x="0" y="0"/>
          <a:chExt cx="0" cy="0"/>
        </a:xfrm>
      </p:grpSpPr>
      <p:sp>
        <p:nvSpPr>
          <p:cNvPr id="20" name="Google Shape;20;p78"/>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21" name="Google Shape;21;p78"/>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78"/>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 name="Google Shape;23;p78"/>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4" name="Google Shape;24;p78"/>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25" name="Shape 25"/>
        <p:cNvGrpSpPr/>
        <p:nvPr/>
      </p:nvGrpSpPr>
      <p:grpSpPr>
        <a:xfrm>
          <a:off x="0" y="0"/>
          <a:ext cx="0" cy="0"/>
          <a:chOff x="0" y="0"/>
          <a:chExt cx="0" cy="0"/>
        </a:xfrm>
      </p:grpSpPr>
      <p:sp>
        <p:nvSpPr>
          <p:cNvPr id="26" name="Google Shape;26;p79"/>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pic>
        <p:nvPicPr>
          <p:cNvPr id="27" name="Google Shape;27;p79"/>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
        <p:nvSpPr>
          <p:cNvPr id="28" name="Google Shape;28;p79"/>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ÉTICA PROFESIONAL  •  SESIÓN 09</a:t>
            </a:r>
            <a:endParaRPr b="0" i="0" sz="800" u="none" cap="none" strike="noStrike">
              <a:solidFill>
                <a:srgbClr val="7F7F7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4"/>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7F7F7F"/>
                </a:solidFill>
                <a:latin typeface="Arial"/>
                <a:ea typeface="Arial"/>
                <a:cs typeface="Arial"/>
                <a:sym typeface="Arial"/>
              </a:rPr>
              <a:t>© ISIL. Todos los derechos reservados</a:t>
            </a:r>
            <a:endParaRPr b="0" i="0" sz="1400" u="none" cap="none" strike="noStrike">
              <a:solidFill>
                <a:srgbClr val="000000"/>
              </a:solidFill>
              <a:latin typeface="Arial"/>
              <a:ea typeface="Arial"/>
              <a:cs typeface="Arial"/>
              <a:sym typeface="Arial"/>
            </a:endParaRPr>
          </a:p>
        </p:txBody>
      </p:sp>
      <p:sp>
        <p:nvSpPr>
          <p:cNvPr id="11" name="Google Shape;11;p74"/>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ES" sz="800" u="none" cap="none" strike="noStrike">
                <a:solidFill>
                  <a:srgbClr val="7F7F7F"/>
                </a:solidFill>
                <a:latin typeface="Calibri"/>
                <a:ea typeface="Calibri"/>
                <a:cs typeface="Calibri"/>
                <a:sym typeface="Calibri"/>
              </a:rPr>
              <a:t>ÉTICA PROFESIONAL  •  SESIÓN 09</a:t>
            </a:r>
            <a:endParaRPr b="0" i="0" sz="800" u="none" cap="none" strike="noStrike">
              <a:solidFill>
                <a:srgbClr val="7F7F7F"/>
              </a:solidFill>
              <a:latin typeface="Calibri"/>
              <a:ea typeface="Calibri"/>
              <a:cs typeface="Calibri"/>
              <a:sym typeface="Calibri"/>
            </a:endParaRPr>
          </a:p>
        </p:txBody>
      </p:sp>
      <p:pic>
        <p:nvPicPr>
          <p:cNvPr id="12" name="Google Shape;12;p74"/>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4.png"/><Relationship Id="rId13" Type="http://schemas.openxmlformats.org/officeDocument/2006/relationships/image" Target="../media/image6.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hyperlink" Target="https://www.youtube.com/watch?v=Gn_PMmRr2zI" TargetMode="External"/><Relationship Id="rId5" Type="http://schemas.openxmlformats.org/officeDocument/2006/relationships/image" Target="../media/image32.png"/><Relationship Id="rId6" Type="http://schemas.openxmlformats.org/officeDocument/2006/relationships/image" Target="../media/image19.png"/><Relationship Id="rId7"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jpg"/></Relationships>
</file>

<file path=ppt/slides/_rels/slide16.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38.png"/><Relationship Id="rId7" Type="http://schemas.openxmlformats.org/officeDocument/2006/relationships/image" Target="../media/image33.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43.png"/><Relationship Id="rId5"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1.jpg"/><Relationship Id="rId4" Type="http://schemas.openxmlformats.org/officeDocument/2006/relationships/hyperlink" Target="https://www.youtube.com/watch?v=8l4WdDJ7bV0" TargetMode="External"/><Relationship Id="rId5" Type="http://schemas.openxmlformats.org/officeDocument/2006/relationships/image" Target="../media/image59.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8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8.jpg"/></Relationships>
</file>

<file path=ppt/slides/_rels/slide64.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79.png"/><Relationship Id="rId12"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89.png"/><Relationship Id="rId5" Type="http://schemas.openxmlformats.org/officeDocument/2006/relationships/image" Target="../media/image64.png"/><Relationship Id="rId6" Type="http://schemas.openxmlformats.org/officeDocument/2006/relationships/image" Target="../media/image63.png"/><Relationship Id="rId7" Type="http://schemas.openxmlformats.org/officeDocument/2006/relationships/image" Target="../media/image65.png"/><Relationship Id="rId8"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jpg"/><Relationship Id="rId4" Type="http://schemas.openxmlformats.org/officeDocument/2006/relationships/hyperlink" Target="https://www.youtube.com/watch?v=7L2xdReZysQ" TargetMode="External"/><Relationship Id="rId5" Type="http://schemas.openxmlformats.org/officeDocument/2006/relationships/image" Target="../media/image91.png"/><Relationship Id="rId6" Type="http://schemas.openxmlformats.org/officeDocument/2006/relationships/image" Target="../media/image19.png"/><Relationship Id="rId7"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8.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4.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4.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8.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6.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6.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6.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 name="Google Shape;35;p1"/>
          <p:cNvSpPr/>
          <p:nvPr/>
        </p:nvSpPr>
        <p:spPr>
          <a:xfrm>
            <a:off x="3743325" y="-16622"/>
            <a:ext cx="5400675" cy="5731622"/>
          </a:xfrm>
          <a:prstGeom prst="rect">
            <a:avLst/>
          </a:prstGeom>
          <a:solidFill>
            <a:srgbClr val="FFD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 name="Google Shape;36;p1"/>
          <p:cNvPicPr preferRelativeResize="0"/>
          <p:nvPr/>
        </p:nvPicPr>
        <p:blipFill rotWithShape="1">
          <a:blip r:embed="rId3">
            <a:alphaModFix/>
          </a:blip>
          <a:srcRect b="0" l="23855" r="25890" t="0"/>
          <a:stretch/>
        </p:blipFill>
        <p:spPr>
          <a:xfrm>
            <a:off x="4712080" y="636041"/>
            <a:ext cx="3728935" cy="4946612"/>
          </a:xfrm>
          <a:prstGeom prst="rect">
            <a:avLst/>
          </a:prstGeom>
          <a:noFill/>
          <a:ln>
            <a:noFill/>
          </a:ln>
        </p:spPr>
      </p:pic>
      <p:sp>
        <p:nvSpPr>
          <p:cNvPr id="37" name="Google Shape;37;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ES" sz="900" u="none" cap="none" strike="noStrike">
                <a:solidFill>
                  <a:srgbClr val="6C6D6C"/>
                </a:solidFill>
                <a:latin typeface="Calibri"/>
                <a:ea typeface="Calibri"/>
                <a:cs typeface="Calibri"/>
                <a:sym typeface="Calibri"/>
              </a:rPr>
              <a:t>ÉTICA PROFESIONAL</a:t>
            </a:r>
            <a:endParaRPr b="0" i="0" sz="1400" u="none" cap="none" strike="noStrike">
              <a:solidFill>
                <a:srgbClr val="000000"/>
              </a:solidFill>
              <a:latin typeface="Arial"/>
              <a:ea typeface="Arial"/>
              <a:cs typeface="Arial"/>
              <a:sym typeface="Arial"/>
            </a:endParaRPr>
          </a:p>
        </p:txBody>
      </p:sp>
      <p:pic>
        <p:nvPicPr>
          <p:cNvPr id="38" name="Google Shape;38;p1"/>
          <p:cNvPicPr preferRelativeResize="0"/>
          <p:nvPr/>
        </p:nvPicPr>
        <p:blipFill rotWithShape="1">
          <a:blip r:embed="rId4">
            <a:alphaModFix amt="35000"/>
          </a:blip>
          <a:srcRect b="0" l="0" r="0" t="0"/>
          <a:stretch/>
        </p:blipFill>
        <p:spPr>
          <a:xfrm flipH="1">
            <a:off x="7057119" y="1187106"/>
            <a:ext cx="330754" cy="210584"/>
          </a:xfrm>
          <a:prstGeom prst="rect">
            <a:avLst/>
          </a:prstGeom>
          <a:noFill/>
          <a:ln>
            <a:noFill/>
          </a:ln>
        </p:spPr>
      </p:pic>
      <p:pic>
        <p:nvPicPr>
          <p:cNvPr id="39" name="Google Shape;39;p1"/>
          <p:cNvPicPr preferRelativeResize="0"/>
          <p:nvPr/>
        </p:nvPicPr>
        <p:blipFill rotWithShape="1">
          <a:blip r:embed="rId5">
            <a:alphaModFix amt="35000"/>
          </a:blip>
          <a:srcRect b="0" l="0" r="0" t="0"/>
          <a:stretch/>
        </p:blipFill>
        <p:spPr>
          <a:xfrm>
            <a:off x="4126072" y="4156525"/>
            <a:ext cx="317533" cy="196092"/>
          </a:xfrm>
          <a:prstGeom prst="rect">
            <a:avLst/>
          </a:prstGeom>
          <a:noFill/>
          <a:ln>
            <a:noFill/>
          </a:ln>
        </p:spPr>
      </p:pic>
      <p:pic>
        <p:nvPicPr>
          <p:cNvPr id="40" name="Google Shape;40;p1"/>
          <p:cNvPicPr preferRelativeResize="0"/>
          <p:nvPr/>
        </p:nvPicPr>
        <p:blipFill rotWithShape="1">
          <a:blip r:embed="rId6">
            <a:alphaModFix amt="35000"/>
          </a:blip>
          <a:srcRect b="0" l="0" r="0" t="0"/>
          <a:stretch/>
        </p:blipFill>
        <p:spPr>
          <a:xfrm>
            <a:off x="4751388" y="2625346"/>
            <a:ext cx="114521" cy="114521"/>
          </a:xfrm>
          <a:prstGeom prst="rect">
            <a:avLst/>
          </a:prstGeom>
          <a:noFill/>
          <a:ln>
            <a:noFill/>
          </a:ln>
        </p:spPr>
      </p:pic>
      <p:pic>
        <p:nvPicPr>
          <p:cNvPr id="41" name="Google Shape;41;p1"/>
          <p:cNvPicPr preferRelativeResize="0"/>
          <p:nvPr/>
        </p:nvPicPr>
        <p:blipFill rotWithShape="1">
          <a:blip r:embed="rId4">
            <a:alphaModFix amt="35000"/>
          </a:blip>
          <a:srcRect b="0" l="0" r="0" t="0"/>
          <a:stretch/>
        </p:blipFill>
        <p:spPr>
          <a:xfrm flipH="1">
            <a:off x="4042066" y="2177570"/>
            <a:ext cx="272736" cy="173645"/>
          </a:xfrm>
          <a:prstGeom prst="rect">
            <a:avLst/>
          </a:prstGeom>
          <a:noFill/>
          <a:ln>
            <a:noFill/>
          </a:ln>
        </p:spPr>
      </p:pic>
      <p:sp>
        <p:nvSpPr>
          <p:cNvPr id="42" name="Google Shape;42;p1"/>
          <p:cNvSpPr/>
          <p:nvPr/>
        </p:nvSpPr>
        <p:spPr>
          <a:xfrm>
            <a:off x="503239" y="2177570"/>
            <a:ext cx="2904418" cy="7478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700"/>
              <a:buFont typeface="Arial"/>
              <a:buNone/>
            </a:pPr>
            <a:r>
              <a:rPr b="0" i="0" lang="es-ES" sz="2700" u="none" cap="none" strike="noStrike">
                <a:solidFill>
                  <a:schemeClr val="dk1"/>
                </a:solidFill>
                <a:latin typeface="Arial"/>
                <a:ea typeface="Arial"/>
                <a:cs typeface="Arial"/>
                <a:sym typeface="Arial"/>
              </a:rPr>
              <a:t>ORÍGENES DE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700"/>
              <a:buFont typeface="Arial"/>
              <a:buNone/>
            </a:pPr>
            <a:r>
              <a:rPr b="1" i="0" lang="es-ES" sz="2700" u="none" cap="none" strike="noStrike">
                <a:solidFill>
                  <a:schemeClr val="dk1"/>
                </a:solidFill>
                <a:latin typeface="Arial"/>
                <a:ea typeface="Arial"/>
                <a:cs typeface="Arial"/>
                <a:sym typeface="Arial"/>
              </a:rPr>
              <a:t>LA CIUDADANÍA</a:t>
            </a:r>
            <a:endParaRPr b="0" i="0" sz="1400" u="none" cap="none" strike="noStrike">
              <a:solidFill>
                <a:srgbClr val="000000"/>
              </a:solidFill>
              <a:latin typeface="Arial"/>
              <a:ea typeface="Arial"/>
              <a:cs typeface="Arial"/>
              <a:sym typeface="Arial"/>
            </a:endParaRPr>
          </a:p>
        </p:txBody>
      </p:sp>
      <p:sp>
        <p:nvSpPr>
          <p:cNvPr id="43" name="Google Shape;43;p1"/>
          <p:cNvSpPr/>
          <p:nvPr/>
        </p:nvSpPr>
        <p:spPr>
          <a:xfrm>
            <a:off x="509254" y="3076913"/>
            <a:ext cx="3025294" cy="2234458"/>
          </a:xfrm>
          <a:prstGeom prst="rect">
            <a:avLst/>
          </a:prstGeom>
          <a:noFill/>
          <a:ln>
            <a:noFill/>
          </a:ln>
        </p:spPr>
        <p:txBody>
          <a:bodyPr anchorCtr="0" anchor="t" bIns="0" lIns="0" spcFirstLastPara="1" rIns="0" wrap="square" tIns="0">
            <a:spAutoFit/>
          </a:bodyPr>
          <a:lstStyle/>
          <a:p>
            <a:pPr indent="-180975" lvl="0" marL="180975" marR="0" rtl="0" algn="l">
              <a:lnSpc>
                <a:spcPct val="120000"/>
              </a:lnSpc>
              <a:spcBef>
                <a:spcPts val="0"/>
              </a:spcBef>
              <a:spcAft>
                <a:spcPts val="0"/>
              </a:spcAft>
              <a:buClr>
                <a:srgbClr val="F2CB02"/>
              </a:buClr>
              <a:buSzPts val="1100"/>
              <a:buFont typeface="Arial"/>
              <a:buChar char="•"/>
            </a:pPr>
            <a:r>
              <a:rPr b="0" i="0" lang="es-ES" sz="1100" u="none" cap="none" strike="noStrike">
                <a:solidFill>
                  <a:schemeClr val="dk1"/>
                </a:solidFill>
                <a:latin typeface="Arial"/>
                <a:ea typeface="Arial"/>
                <a:cs typeface="Arial"/>
                <a:sym typeface="Arial"/>
              </a:rPr>
              <a:t>Etimología de la ciudadanía</a:t>
            </a:r>
            <a:endParaRPr b="0" i="0" sz="1400" u="none" cap="none" strike="noStrike">
              <a:solidFill>
                <a:srgbClr val="000000"/>
              </a:solidFill>
              <a:latin typeface="Arial"/>
              <a:ea typeface="Arial"/>
              <a:cs typeface="Arial"/>
              <a:sym typeface="Arial"/>
            </a:endParaRPr>
          </a:p>
          <a:p>
            <a:pPr indent="-180975" lvl="0" marL="180975" marR="0" rtl="0" algn="l">
              <a:lnSpc>
                <a:spcPct val="120000"/>
              </a:lnSpc>
              <a:spcBef>
                <a:spcPts val="0"/>
              </a:spcBef>
              <a:spcAft>
                <a:spcPts val="0"/>
              </a:spcAft>
              <a:buClr>
                <a:srgbClr val="F2CB02"/>
              </a:buClr>
              <a:buSzPts val="1100"/>
              <a:buFont typeface="Arial"/>
              <a:buChar char="•"/>
            </a:pPr>
            <a:r>
              <a:rPr b="0" i="0" lang="es-ES" sz="1100" u="none" cap="none" strike="noStrike">
                <a:solidFill>
                  <a:schemeClr val="dk1"/>
                </a:solidFill>
                <a:latin typeface="Arial"/>
                <a:ea typeface="Arial"/>
                <a:cs typeface="Arial"/>
                <a:sym typeface="Arial"/>
              </a:rPr>
              <a:t>Definición de ciudadanía </a:t>
            </a:r>
            <a:endParaRPr b="0" i="0" sz="1400" u="none" cap="none" strike="noStrike">
              <a:solidFill>
                <a:srgbClr val="000000"/>
              </a:solidFill>
              <a:latin typeface="Arial"/>
              <a:ea typeface="Arial"/>
              <a:cs typeface="Arial"/>
              <a:sym typeface="Arial"/>
            </a:endParaRPr>
          </a:p>
          <a:p>
            <a:pPr indent="-180975" lvl="0" marL="180975" marR="0" rtl="0" algn="l">
              <a:lnSpc>
                <a:spcPct val="120000"/>
              </a:lnSpc>
              <a:spcBef>
                <a:spcPts val="0"/>
              </a:spcBef>
              <a:spcAft>
                <a:spcPts val="0"/>
              </a:spcAft>
              <a:buClr>
                <a:srgbClr val="F2CB02"/>
              </a:buClr>
              <a:buSzPts val="1100"/>
              <a:buFont typeface="Arial"/>
              <a:buChar char="•"/>
            </a:pPr>
            <a:r>
              <a:rPr b="0" i="0" lang="es-ES" sz="1100" u="none" cap="none" strike="noStrike">
                <a:solidFill>
                  <a:schemeClr val="dk1"/>
                </a:solidFill>
                <a:latin typeface="Arial"/>
                <a:ea typeface="Arial"/>
                <a:cs typeface="Arial"/>
                <a:sym typeface="Arial"/>
              </a:rPr>
              <a:t>Aspecto histórico </a:t>
            </a:r>
            <a:endParaRPr b="0" i="0" sz="1400" u="none" cap="none" strike="noStrike">
              <a:solidFill>
                <a:srgbClr val="000000"/>
              </a:solidFill>
              <a:latin typeface="Arial"/>
              <a:ea typeface="Arial"/>
              <a:cs typeface="Arial"/>
              <a:sym typeface="Arial"/>
            </a:endParaRPr>
          </a:p>
          <a:p>
            <a:pPr indent="-180975" lvl="0" marL="180975" marR="0" rtl="0" algn="l">
              <a:lnSpc>
                <a:spcPct val="120000"/>
              </a:lnSpc>
              <a:spcBef>
                <a:spcPts val="0"/>
              </a:spcBef>
              <a:spcAft>
                <a:spcPts val="0"/>
              </a:spcAft>
              <a:buClr>
                <a:srgbClr val="F2CB02"/>
              </a:buClr>
              <a:buSzPts val="1100"/>
              <a:buFont typeface="Arial"/>
              <a:buChar char="•"/>
            </a:pPr>
            <a:r>
              <a:rPr b="0" i="0" lang="es-ES" sz="1100" u="none" cap="none" strike="noStrike">
                <a:solidFill>
                  <a:schemeClr val="dk1"/>
                </a:solidFill>
                <a:latin typeface="Arial"/>
                <a:ea typeface="Arial"/>
                <a:cs typeface="Arial"/>
                <a:sym typeface="Arial"/>
              </a:rPr>
              <a:t>Ciudadanía en Grecia y Roma: Aristóteles y la base de los derechos políticos</a:t>
            </a:r>
            <a:endParaRPr b="0" i="0" sz="1400" u="none" cap="none" strike="noStrike">
              <a:solidFill>
                <a:srgbClr val="000000"/>
              </a:solidFill>
              <a:latin typeface="Arial"/>
              <a:ea typeface="Arial"/>
              <a:cs typeface="Arial"/>
              <a:sym typeface="Arial"/>
            </a:endParaRPr>
          </a:p>
          <a:p>
            <a:pPr indent="-180975" lvl="0" marL="180975" marR="0" rtl="0" algn="l">
              <a:lnSpc>
                <a:spcPct val="120000"/>
              </a:lnSpc>
              <a:spcBef>
                <a:spcPts val="0"/>
              </a:spcBef>
              <a:spcAft>
                <a:spcPts val="0"/>
              </a:spcAft>
              <a:buClr>
                <a:srgbClr val="F2CB02"/>
              </a:buClr>
              <a:buSzPts val="1100"/>
              <a:buFont typeface="Arial"/>
              <a:buChar char="•"/>
            </a:pPr>
            <a:r>
              <a:rPr b="0" i="0" lang="es-ES" sz="1100" u="none" cap="none" strike="noStrike">
                <a:solidFill>
                  <a:schemeClr val="dk1"/>
                </a:solidFill>
                <a:latin typeface="Arial"/>
                <a:ea typeface="Arial"/>
                <a:cs typeface="Arial"/>
                <a:sym typeface="Arial"/>
              </a:rPr>
              <a:t>Ciudadanía en la modernidad: los derechos sociales/el estado-nación</a:t>
            </a:r>
            <a:endParaRPr b="0" i="0" sz="1400" u="none" cap="none" strike="noStrike">
              <a:solidFill>
                <a:srgbClr val="000000"/>
              </a:solidFill>
              <a:latin typeface="Arial"/>
              <a:ea typeface="Arial"/>
              <a:cs typeface="Arial"/>
              <a:sym typeface="Arial"/>
            </a:endParaRPr>
          </a:p>
          <a:p>
            <a:pPr indent="-180975" lvl="0" marL="180975" marR="0" rtl="0" algn="l">
              <a:lnSpc>
                <a:spcPct val="120000"/>
              </a:lnSpc>
              <a:spcBef>
                <a:spcPts val="0"/>
              </a:spcBef>
              <a:spcAft>
                <a:spcPts val="0"/>
              </a:spcAft>
              <a:buClr>
                <a:srgbClr val="F2CB02"/>
              </a:buClr>
              <a:buSzPts val="1100"/>
              <a:buFont typeface="Arial"/>
              <a:buChar char="•"/>
            </a:pPr>
            <a:r>
              <a:rPr b="0" i="0" lang="es-ES" sz="1100" u="none" cap="none" strike="noStrike">
                <a:solidFill>
                  <a:schemeClr val="dk1"/>
                </a:solidFill>
                <a:latin typeface="Arial"/>
                <a:ea typeface="Arial"/>
                <a:cs typeface="Arial"/>
                <a:sym typeface="Arial"/>
              </a:rPr>
              <a:t>Ciudadanía en el siglo XX: los derechos humanos/la globalización</a:t>
            </a:r>
            <a:endParaRPr b="0" i="0" sz="1400" u="none" cap="none" strike="noStrike">
              <a:solidFill>
                <a:srgbClr val="000000"/>
              </a:solidFill>
              <a:latin typeface="Arial"/>
              <a:ea typeface="Arial"/>
              <a:cs typeface="Arial"/>
              <a:sym typeface="Arial"/>
            </a:endParaRPr>
          </a:p>
          <a:p>
            <a:pPr indent="-180975" lvl="0" marL="180975" marR="0" rtl="0" algn="l">
              <a:lnSpc>
                <a:spcPct val="120000"/>
              </a:lnSpc>
              <a:spcBef>
                <a:spcPts val="0"/>
              </a:spcBef>
              <a:spcAft>
                <a:spcPts val="0"/>
              </a:spcAft>
              <a:buClr>
                <a:srgbClr val="F2CB02"/>
              </a:buClr>
              <a:buSzPts val="1100"/>
              <a:buFont typeface="Arial"/>
              <a:buChar char="•"/>
            </a:pPr>
            <a:r>
              <a:rPr b="0" i="0" lang="es-ES" sz="1100" u="none" cap="none" strike="noStrike">
                <a:solidFill>
                  <a:schemeClr val="dk1"/>
                </a:solidFill>
                <a:latin typeface="Arial"/>
                <a:ea typeface="Arial"/>
                <a:cs typeface="Arial"/>
                <a:sym typeface="Arial"/>
              </a:rPr>
              <a:t>Ciudadanía en el siglo XXI: </a:t>
            </a:r>
            <a:br>
              <a:rPr b="0" i="0" lang="es-ES" sz="1100" u="none" cap="none" strike="noStrike">
                <a:solidFill>
                  <a:schemeClr val="dk1"/>
                </a:solidFill>
                <a:latin typeface="Arial"/>
                <a:ea typeface="Arial"/>
                <a:cs typeface="Arial"/>
                <a:sym typeface="Arial"/>
              </a:rPr>
            </a:br>
            <a:r>
              <a:rPr b="0" i="0" lang="es-ES" sz="1100" u="none" cap="none" strike="noStrike">
                <a:solidFill>
                  <a:schemeClr val="dk1"/>
                </a:solidFill>
                <a:latin typeface="Arial"/>
                <a:ea typeface="Arial"/>
                <a:cs typeface="Arial"/>
                <a:sym typeface="Arial"/>
              </a:rPr>
              <a:t>ciudadanía digital </a:t>
            </a:r>
            <a:endParaRPr b="0" i="0" sz="1400" u="none" cap="none" strike="noStrike">
              <a:solidFill>
                <a:srgbClr val="000000"/>
              </a:solidFill>
              <a:latin typeface="Arial"/>
              <a:ea typeface="Arial"/>
              <a:cs typeface="Arial"/>
              <a:sym typeface="Arial"/>
            </a:endParaRPr>
          </a:p>
        </p:txBody>
      </p:sp>
      <p:sp>
        <p:nvSpPr>
          <p:cNvPr id="44" name="Google Shape;44;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F7CE38"/>
                </a:solidFill>
                <a:latin typeface="Calibri"/>
                <a:ea typeface="Calibri"/>
                <a:cs typeface="Calibri"/>
                <a:sym typeface="Calibri"/>
              </a:rPr>
              <a:t>SESIÓN 09</a:t>
            </a:r>
            <a:endParaRPr b="0" i="0" sz="1400" u="none" cap="none" strike="noStrike">
              <a:solidFill>
                <a:srgbClr val="000000"/>
              </a:solidFill>
              <a:latin typeface="Arial"/>
              <a:ea typeface="Arial"/>
              <a:cs typeface="Arial"/>
              <a:sym typeface="Arial"/>
            </a:endParaRPr>
          </a:p>
        </p:txBody>
      </p:sp>
      <p:pic>
        <p:nvPicPr>
          <p:cNvPr id="45" name="Google Shape;45;p1"/>
          <p:cNvPicPr preferRelativeResize="0"/>
          <p:nvPr/>
        </p:nvPicPr>
        <p:blipFill rotWithShape="1">
          <a:blip r:embed="rId6">
            <a:alphaModFix amt="35000"/>
          </a:blip>
          <a:srcRect b="0" l="0" r="0" t="0"/>
          <a:stretch/>
        </p:blipFill>
        <p:spPr>
          <a:xfrm>
            <a:off x="8156145" y="3879145"/>
            <a:ext cx="76092" cy="76092"/>
          </a:xfrm>
          <a:prstGeom prst="rect">
            <a:avLst/>
          </a:prstGeom>
          <a:noFill/>
          <a:ln>
            <a:noFill/>
          </a:ln>
        </p:spPr>
      </p:pic>
      <p:pic>
        <p:nvPicPr>
          <p:cNvPr id="46" name="Google Shape;46;p1"/>
          <p:cNvPicPr preferRelativeResize="0"/>
          <p:nvPr/>
        </p:nvPicPr>
        <p:blipFill rotWithShape="1">
          <a:blip r:embed="rId4">
            <a:alphaModFix amt="35000"/>
          </a:blip>
          <a:srcRect b="0" l="0" r="0" t="0"/>
          <a:stretch/>
        </p:blipFill>
        <p:spPr>
          <a:xfrm flipH="1">
            <a:off x="8477822" y="4258564"/>
            <a:ext cx="286860" cy="182638"/>
          </a:xfrm>
          <a:prstGeom prst="rect">
            <a:avLst/>
          </a:prstGeom>
          <a:noFill/>
          <a:ln>
            <a:noFill/>
          </a:ln>
        </p:spPr>
      </p:pic>
      <p:pic>
        <p:nvPicPr>
          <p:cNvPr id="47" name="Google Shape;47;p1"/>
          <p:cNvPicPr preferRelativeResize="0"/>
          <p:nvPr/>
        </p:nvPicPr>
        <p:blipFill rotWithShape="1">
          <a:blip r:embed="rId7">
            <a:alphaModFix amt="35000"/>
          </a:blip>
          <a:srcRect b="0" l="0" r="0" t="0"/>
          <a:stretch/>
        </p:blipFill>
        <p:spPr>
          <a:xfrm>
            <a:off x="5637719" y="1912065"/>
            <a:ext cx="248554" cy="174528"/>
          </a:xfrm>
          <a:prstGeom prst="rect">
            <a:avLst/>
          </a:prstGeom>
          <a:noFill/>
          <a:ln>
            <a:noFill/>
          </a:ln>
        </p:spPr>
      </p:pic>
      <p:pic>
        <p:nvPicPr>
          <p:cNvPr id="48" name="Google Shape;48;p1"/>
          <p:cNvPicPr preferRelativeResize="0"/>
          <p:nvPr/>
        </p:nvPicPr>
        <p:blipFill rotWithShape="1">
          <a:blip r:embed="rId6">
            <a:alphaModFix amt="35000"/>
          </a:blip>
          <a:srcRect b="0" l="0" r="0" t="0"/>
          <a:stretch/>
        </p:blipFill>
        <p:spPr>
          <a:xfrm>
            <a:off x="8194191" y="2405699"/>
            <a:ext cx="114521" cy="114521"/>
          </a:xfrm>
          <a:prstGeom prst="rect">
            <a:avLst/>
          </a:prstGeom>
          <a:noFill/>
          <a:ln>
            <a:noFill/>
          </a:ln>
        </p:spPr>
      </p:pic>
      <p:pic>
        <p:nvPicPr>
          <p:cNvPr id="49" name="Google Shape;49;p1"/>
          <p:cNvPicPr preferRelativeResize="0"/>
          <p:nvPr/>
        </p:nvPicPr>
        <p:blipFill rotWithShape="1">
          <a:blip r:embed="rId6">
            <a:alphaModFix amt="35000"/>
          </a:blip>
          <a:srcRect b="0" l="0" r="0" t="0"/>
          <a:stretch/>
        </p:blipFill>
        <p:spPr>
          <a:xfrm>
            <a:off x="5915739" y="1255034"/>
            <a:ext cx="76092" cy="76092"/>
          </a:xfrm>
          <a:prstGeom prst="rect">
            <a:avLst/>
          </a:prstGeom>
          <a:noFill/>
          <a:ln>
            <a:noFill/>
          </a:ln>
        </p:spPr>
      </p:pic>
      <p:pic>
        <p:nvPicPr>
          <p:cNvPr id="50" name="Google Shape;50;p1"/>
          <p:cNvPicPr preferRelativeResize="0"/>
          <p:nvPr/>
        </p:nvPicPr>
        <p:blipFill rotWithShape="1">
          <a:blip r:embed="rId8">
            <a:alphaModFix amt="30000"/>
          </a:blip>
          <a:srcRect b="0" l="0" r="0" t="0"/>
          <a:stretch/>
        </p:blipFill>
        <p:spPr>
          <a:xfrm>
            <a:off x="4381205" y="1297945"/>
            <a:ext cx="771854" cy="771854"/>
          </a:xfrm>
          <a:prstGeom prst="rect">
            <a:avLst/>
          </a:prstGeom>
          <a:noFill/>
          <a:ln>
            <a:noFill/>
          </a:ln>
        </p:spPr>
      </p:pic>
      <p:pic>
        <p:nvPicPr>
          <p:cNvPr id="51" name="Google Shape;51;p1"/>
          <p:cNvPicPr preferRelativeResize="0"/>
          <p:nvPr/>
        </p:nvPicPr>
        <p:blipFill rotWithShape="1">
          <a:blip r:embed="rId9">
            <a:alphaModFix amt="30000"/>
          </a:blip>
          <a:srcRect b="0" l="0" r="0" t="0"/>
          <a:stretch/>
        </p:blipFill>
        <p:spPr>
          <a:xfrm>
            <a:off x="4115191" y="3192712"/>
            <a:ext cx="750718" cy="509417"/>
          </a:xfrm>
          <a:prstGeom prst="rect">
            <a:avLst/>
          </a:prstGeom>
          <a:noFill/>
          <a:ln>
            <a:noFill/>
          </a:ln>
        </p:spPr>
      </p:pic>
      <p:pic>
        <p:nvPicPr>
          <p:cNvPr id="52" name="Google Shape;52;p1"/>
          <p:cNvPicPr preferRelativeResize="0"/>
          <p:nvPr/>
        </p:nvPicPr>
        <p:blipFill rotWithShape="1">
          <a:blip r:embed="rId10">
            <a:alphaModFix amt="30000"/>
          </a:blip>
          <a:srcRect b="0" l="0" r="0" t="0"/>
          <a:stretch/>
        </p:blipFill>
        <p:spPr>
          <a:xfrm>
            <a:off x="8088068" y="2988649"/>
            <a:ext cx="688616" cy="578437"/>
          </a:xfrm>
          <a:prstGeom prst="rect">
            <a:avLst/>
          </a:prstGeom>
          <a:noFill/>
          <a:ln>
            <a:noFill/>
          </a:ln>
        </p:spPr>
      </p:pic>
      <p:pic>
        <p:nvPicPr>
          <p:cNvPr id="53" name="Google Shape;53;p1"/>
          <p:cNvPicPr preferRelativeResize="0"/>
          <p:nvPr/>
        </p:nvPicPr>
        <p:blipFill rotWithShape="1">
          <a:blip r:embed="rId11">
            <a:alphaModFix amt="30000"/>
          </a:blip>
          <a:srcRect b="0" l="0" r="0" t="0"/>
          <a:stretch/>
        </p:blipFill>
        <p:spPr>
          <a:xfrm>
            <a:off x="7708535" y="1467667"/>
            <a:ext cx="733236" cy="580478"/>
          </a:xfrm>
          <a:prstGeom prst="rect">
            <a:avLst/>
          </a:prstGeom>
          <a:noFill/>
          <a:ln>
            <a:noFill/>
          </a:ln>
        </p:spPr>
      </p:pic>
      <p:pic>
        <p:nvPicPr>
          <p:cNvPr id="54" name="Google Shape;54;p1"/>
          <p:cNvPicPr preferRelativeResize="0"/>
          <p:nvPr/>
        </p:nvPicPr>
        <p:blipFill rotWithShape="1">
          <a:blip r:embed="rId12">
            <a:alphaModFix amt="30000"/>
          </a:blip>
          <a:srcRect b="0" l="0" r="0" t="0"/>
          <a:stretch/>
        </p:blipFill>
        <p:spPr>
          <a:xfrm>
            <a:off x="6245763" y="1131225"/>
            <a:ext cx="408478" cy="552647"/>
          </a:xfrm>
          <a:prstGeom prst="rect">
            <a:avLst/>
          </a:prstGeom>
          <a:noFill/>
          <a:ln>
            <a:noFill/>
          </a:ln>
        </p:spPr>
      </p:pic>
      <p:pic>
        <p:nvPicPr>
          <p:cNvPr id="55" name="Google Shape;55;p1"/>
          <p:cNvPicPr preferRelativeResize="0"/>
          <p:nvPr/>
        </p:nvPicPr>
        <p:blipFill rotWithShape="1">
          <a:blip r:embed="rId6">
            <a:alphaModFix amt="35000"/>
          </a:blip>
          <a:srcRect b="0" l="0" r="0" t="0"/>
          <a:stretch/>
        </p:blipFill>
        <p:spPr>
          <a:xfrm>
            <a:off x="7048238" y="1994623"/>
            <a:ext cx="76092" cy="76092"/>
          </a:xfrm>
          <a:prstGeom prst="rect">
            <a:avLst/>
          </a:prstGeom>
          <a:noFill/>
          <a:ln>
            <a:noFill/>
          </a:ln>
        </p:spPr>
      </p:pic>
      <p:pic>
        <p:nvPicPr>
          <p:cNvPr id="56" name="Google Shape;56;p1"/>
          <p:cNvPicPr preferRelativeResize="0"/>
          <p:nvPr/>
        </p:nvPicPr>
        <p:blipFill rotWithShape="1">
          <a:blip r:embed="rId13">
            <a:alphaModFix/>
          </a:blip>
          <a:srcRect b="0" l="0" r="0" t="0"/>
          <a:stretch/>
        </p:blipFill>
        <p:spPr>
          <a:xfrm>
            <a:off x="507464" y="1880236"/>
            <a:ext cx="166865" cy="170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0"/>
          <p:cNvSpPr txBox="1"/>
          <p:nvPr/>
        </p:nvSpPr>
        <p:spPr>
          <a:xfrm flipH="1">
            <a:off x="4755399" y="5080100"/>
            <a:ext cx="39243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El concepto de ciudadanía nació en Grecia. </a:t>
            </a:r>
            <a:r>
              <a:rPr b="0" i="0" lang="es-ES" sz="1000" u="none" cap="none" strike="noStrike">
                <a:solidFill>
                  <a:schemeClr val="dk1"/>
                </a:solidFill>
                <a:latin typeface="Calibri"/>
                <a:ea typeface="Calibri"/>
                <a:cs typeface="Calibri"/>
                <a:sym typeface="Calibri"/>
              </a:rPr>
              <a:t>(Crédito: historiando.org)</a:t>
            </a:r>
            <a:endParaRPr b="0" i="0" sz="1400" u="none" cap="none" strike="noStrike">
              <a:solidFill>
                <a:srgbClr val="000000"/>
              </a:solidFill>
              <a:latin typeface="Arial"/>
              <a:ea typeface="Arial"/>
              <a:cs typeface="Arial"/>
              <a:sym typeface="Arial"/>
            </a:endParaRPr>
          </a:p>
        </p:txBody>
      </p:sp>
      <p:pic>
        <p:nvPicPr>
          <p:cNvPr descr="Estatua de una persona&#10;&#10;Descripción generada automáticamente con confianza media" id="136" name="Google Shape;136;p10"/>
          <p:cNvPicPr preferRelativeResize="0"/>
          <p:nvPr/>
        </p:nvPicPr>
        <p:blipFill rotWithShape="1">
          <a:blip r:embed="rId3">
            <a:alphaModFix/>
          </a:blip>
          <a:srcRect b="0" l="0" r="0" t="0"/>
          <a:stretch/>
        </p:blipFill>
        <p:spPr>
          <a:xfrm>
            <a:off x="4751387" y="481013"/>
            <a:ext cx="3924301" cy="4392612"/>
          </a:xfrm>
          <a:prstGeom prst="rect">
            <a:avLst/>
          </a:prstGeom>
          <a:noFill/>
          <a:ln>
            <a:noFill/>
          </a:ln>
        </p:spPr>
      </p:pic>
      <p:sp>
        <p:nvSpPr>
          <p:cNvPr id="137" name="Google Shape;137;p10"/>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ASPECTO HISTÓRICO</a:t>
            </a:r>
            <a:endParaRPr b="0" i="0" sz="1400" u="none" cap="none" strike="noStrike">
              <a:solidFill>
                <a:srgbClr val="000000"/>
              </a:solidFill>
              <a:latin typeface="Arial"/>
              <a:ea typeface="Arial"/>
              <a:cs typeface="Arial"/>
              <a:sym typeface="Arial"/>
            </a:endParaRPr>
          </a:p>
        </p:txBody>
      </p:sp>
      <p:sp>
        <p:nvSpPr>
          <p:cNvPr id="138" name="Google Shape;138;p10"/>
          <p:cNvSpPr txBox="1"/>
          <p:nvPr/>
        </p:nvSpPr>
        <p:spPr>
          <a:xfrm>
            <a:off x="506480" y="917228"/>
            <a:ext cx="3889375"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ORIGEN DE LA CIUDADANÍA</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Para Horrach, “el nacimiento del concepto de ciudadanía ocurrió hace 2.500 años, en la época de la Grecia clásica, allí se legó dos modelos: modelo ateniense y modelo espartano”.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Texto, Pizarra&#10;&#10;Descripción generada automáticamente" id="144" name="Google Shape;144;p11"/>
          <p:cNvPicPr preferRelativeResize="0"/>
          <p:nvPr/>
        </p:nvPicPr>
        <p:blipFill rotWithShape="1">
          <a:blip r:embed="rId3">
            <a:alphaModFix/>
          </a:blip>
          <a:srcRect b="0" l="10792" r="10098" t="18981"/>
          <a:stretch/>
        </p:blipFill>
        <p:spPr>
          <a:xfrm>
            <a:off x="4751388" y="1049632"/>
            <a:ext cx="3924300" cy="3438337"/>
          </a:xfrm>
          <a:prstGeom prst="rect">
            <a:avLst/>
          </a:prstGeom>
          <a:noFill/>
          <a:ln>
            <a:noFill/>
          </a:ln>
        </p:spPr>
      </p:pic>
      <p:sp>
        <p:nvSpPr>
          <p:cNvPr id="145" name="Google Shape;145;p1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ASPECTO HISTÓRICO</a:t>
            </a:r>
            <a:endParaRPr b="0" i="0" sz="1400" u="none" cap="none" strike="noStrike">
              <a:solidFill>
                <a:srgbClr val="000000"/>
              </a:solidFill>
              <a:latin typeface="Arial"/>
              <a:ea typeface="Arial"/>
              <a:cs typeface="Arial"/>
              <a:sym typeface="Arial"/>
            </a:endParaRPr>
          </a:p>
        </p:txBody>
      </p:sp>
      <p:sp>
        <p:nvSpPr>
          <p:cNvPr id="146" name="Google Shape;146;p11"/>
          <p:cNvSpPr txBox="1"/>
          <p:nvPr/>
        </p:nvSpPr>
        <p:spPr>
          <a:xfrm>
            <a:off x="506480" y="917228"/>
            <a:ext cx="3889375" cy="180049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LA </a:t>
            </a:r>
            <a:r>
              <a:rPr b="1" i="1" lang="es-ES" sz="1600" u="none" cap="none" strike="noStrike">
                <a:solidFill>
                  <a:srgbClr val="262626"/>
                </a:solidFill>
                <a:latin typeface="Calibri"/>
                <a:ea typeface="Calibri"/>
                <a:cs typeface="Calibri"/>
                <a:sym typeface="Calibri"/>
              </a:rPr>
              <a:t>POLIS</a:t>
            </a:r>
            <a:r>
              <a:rPr b="1" i="0" lang="es-ES" sz="1600" u="none" cap="none" strike="noStrike">
                <a:solidFill>
                  <a:srgbClr val="262626"/>
                </a:solidFill>
                <a:latin typeface="Calibri"/>
                <a:ea typeface="Calibri"/>
                <a:cs typeface="Calibri"/>
                <a:sym typeface="Calibri"/>
              </a:rPr>
              <a:t> GRIEGA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En la Grecia antigua, </a:t>
            </a:r>
            <a:r>
              <a:rPr b="0" i="1" lang="es-ES" sz="1600" u="none" cap="none" strike="noStrike">
                <a:solidFill>
                  <a:srgbClr val="262626"/>
                </a:solidFill>
                <a:latin typeface="Calibri"/>
                <a:ea typeface="Calibri"/>
                <a:cs typeface="Calibri"/>
                <a:sym typeface="Calibri"/>
              </a:rPr>
              <a:t>polis</a:t>
            </a:r>
            <a:r>
              <a:rPr b="0" i="0" lang="es-ES" sz="1600" u="none" cap="none" strike="noStrike">
                <a:solidFill>
                  <a:srgbClr val="262626"/>
                </a:solidFill>
                <a:latin typeface="Calibri"/>
                <a:ea typeface="Calibri"/>
                <a:cs typeface="Calibri"/>
                <a:sym typeface="Calibri"/>
              </a:rPr>
              <a:t> es “un tipo de estado organizado políticamente a partir de la noción de ciudadanía, cuyas bases agrarias, esto es, su población y su territorio, se constituyen mediante la unificación de un conjunto de aldeas campesinas preexistentes”.</a:t>
            </a:r>
            <a:endParaRPr b="0" i="0" sz="1400" u="none" cap="none" strike="noStrike">
              <a:solidFill>
                <a:srgbClr val="000000"/>
              </a:solidFill>
              <a:latin typeface="Arial"/>
              <a:ea typeface="Arial"/>
              <a:cs typeface="Arial"/>
              <a:sym typeface="Arial"/>
            </a:endParaRPr>
          </a:p>
        </p:txBody>
      </p:sp>
      <p:sp>
        <p:nvSpPr>
          <p:cNvPr id="147" name="Google Shape;147;p11"/>
          <p:cNvSpPr txBox="1"/>
          <p:nvPr/>
        </p:nvSpPr>
        <p:spPr>
          <a:xfrm flipH="1">
            <a:off x="4755017" y="4926211"/>
            <a:ext cx="3924300"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Grecia no era un imperio, sino un conjunto de </a:t>
            </a:r>
            <a:r>
              <a:rPr b="0" i="1" lang="es-ES" sz="1000" u="none" cap="none" strike="noStrike">
                <a:solidFill>
                  <a:srgbClr val="262626"/>
                </a:solidFill>
                <a:latin typeface="Calibri"/>
                <a:ea typeface="Calibri"/>
                <a:cs typeface="Calibri"/>
                <a:sym typeface="Calibri"/>
              </a:rPr>
              <a:t>polis</a:t>
            </a:r>
            <a:r>
              <a:rPr b="0" i="0" lang="es-ES" sz="1000" u="none" cap="none" strike="noStrike">
                <a:solidFill>
                  <a:srgbClr val="26262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webstockreview.net)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2"/>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154" name="Google Shape;154;p12">
            <a:hlinkClick r:id="rId4"/>
          </p:cNvPr>
          <p:cNvPicPr preferRelativeResize="0"/>
          <p:nvPr/>
        </p:nvPicPr>
        <p:blipFill rotWithShape="1">
          <a:blip r:embed="rId5">
            <a:alphaModFix/>
          </a:blip>
          <a:srcRect b="17847" l="0" r="0" t="0"/>
          <a:stretch/>
        </p:blipFill>
        <p:spPr>
          <a:xfrm>
            <a:off x="1645919" y="1122401"/>
            <a:ext cx="5852160" cy="2775506"/>
          </a:xfrm>
          <a:prstGeom prst="roundRect">
            <a:avLst>
              <a:gd fmla="val 12852" name="adj"/>
            </a:avLst>
          </a:prstGeom>
          <a:noFill/>
          <a:ln>
            <a:noFill/>
          </a:ln>
        </p:spPr>
      </p:pic>
      <p:sp>
        <p:nvSpPr>
          <p:cNvPr id="155" name="Google Shape;155;p12"/>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CIUDADANÍA EN GRECIA  </a:t>
            </a:r>
            <a:endParaRPr b="0" i="0" sz="1400" u="none" cap="none" strike="noStrike">
              <a:solidFill>
                <a:srgbClr val="000000"/>
              </a:solidFill>
              <a:latin typeface="Arial"/>
              <a:ea typeface="Arial"/>
              <a:cs typeface="Arial"/>
              <a:sym typeface="Arial"/>
            </a:endParaRPr>
          </a:p>
          <a:p>
            <a:pPr indent="266700" lvl="0" marL="0" marR="0" rtl="0" algn="l">
              <a:lnSpc>
                <a:spcPct val="100000"/>
              </a:lnSpc>
              <a:spcBef>
                <a:spcPts val="600"/>
              </a:spcBef>
              <a:spcAft>
                <a:spcPts val="0"/>
              </a:spcAft>
              <a:buClr>
                <a:srgbClr val="000000"/>
              </a:buClr>
              <a:buSzPts val="1000"/>
              <a:buFont typeface="Arial"/>
              <a:buNone/>
            </a:pPr>
            <a:r>
              <a:rPr b="0" i="0" lang="es-ES" sz="1000" u="none" cap="none" strike="noStrike">
                <a:solidFill>
                  <a:srgbClr val="A5A5A5"/>
                </a:solidFill>
                <a:latin typeface="Calibri"/>
                <a:ea typeface="Calibri"/>
                <a:cs typeface="Calibri"/>
                <a:sym typeface="Calibri"/>
              </a:rPr>
              <a:t>https://www.youtube.com/watch?v=Gn_PMmRr2zI  </a:t>
            </a:r>
            <a:endParaRPr b="0" i="0" sz="1000" u="none" cap="none" strike="noStrike">
              <a:solidFill>
                <a:srgbClr val="A5A5A5"/>
              </a:solidFill>
              <a:latin typeface="Calibri"/>
              <a:ea typeface="Calibri"/>
              <a:cs typeface="Calibri"/>
              <a:sym typeface="Calibri"/>
            </a:endParaRPr>
          </a:p>
        </p:txBody>
      </p:sp>
      <p:sp>
        <p:nvSpPr>
          <p:cNvPr id="156" name="Google Shape;156;p12"/>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157" name="Google Shape;157;p12"/>
          <p:cNvGrpSpPr/>
          <p:nvPr/>
        </p:nvGrpSpPr>
        <p:grpSpPr>
          <a:xfrm>
            <a:off x="514858" y="499074"/>
            <a:ext cx="131794" cy="132296"/>
            <a:chOff x="511902" y="912279"/>
            <a:chExt cx="281320" cy="282391"/>
          </a:xfrm>
        </p:grpSpPr>
        <p:sp>
          <p:nvSpPr>
            <p:cNvPr id="158" name="Google Shape;158;p12"/>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9" name="Google Shape;159;p12"/>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160" name="Google Shape;160;p12"/>
          <p:cNvPicPr preferRelativeResize="0"/>
          <p:nvPr/>
        </p:nvPicPr>
        <p:blipFill rotWithShape="1">
          <a:blip r:embed="rId7">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7" name="Google Shape;167;p13"/>
          <p:cNvSpPr txBox="1"/>
          <p:nvPr/>
        </p:nvSpPr>
        <p:spPr>
          <a:xfrm>
            <a:off x="1008062" y="3169972"/>
            <a:ext cx="6385796" cy="116339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CIUDADANÍA EN GRECIA Y ROMA: </a:t>
            </a:r>
            <a:r>
              <a:rPr b="1" i="0" lang="es-ES" sz="2800" u="none" cap="none" strike="noStrike">
                <a:solidFill>
                  <a:schemeClr val="lt1"/>
                </a:solidFill>
                <a:latin typeface="Arial"/>
                <a:ea typeface="Arial"/>
                <a:cs typeface="Arial"/>
                <a:sym typeface="Arial"/>
              </a:rPr>
              <a:t>ARISTÓTELES Y LA BASE DE LOS DERECHOS POLÍTICOS </a:t>
            </a:r>
            <a:endParaRPr b="0" i="0" sz="1400" u="none" cap="none" strike="noStrike">
              <a:solidFill>
                <a:srgbClr val="000000"/>
              </a:solidFill>
              <a:latin typeface="Arial"/>
              <a:ea typeface="Arial"/>
              <a:cs typeface="Arial"/>
              <a:sym typeface="Arial"/>
            </a:endParaRPr>
          </a:p>
        </p:txBody>
      </p:sp>
      <p:pic>
        <p:nvPicPr>
          <p:cNvPr id="168" name="Google Shape;168;p1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nvSpPr>
        <p:spPr>
          <a:xfrm>
            <a:off x="506413" y="915988"/>
            <a:ext cx="3722688" cy="180049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MODELO ATENIENSE   </a:t>
            </a:r>
            <a:endParaRPr b="0" i="0" sz="1400" u="none" cap="none" strike="noStrike">
              <a:solidFill>
                <a:srgbClr val="000000"/>
              </a:solidFill>
              <a:latin typeface="Arial"/>
              <a:ea typeface="Arial"/>
              <a:cs typeface="Arial"/>
              <a:sym typeface="Arial"/>
            </a:endParaRPr>
          </a:p>
          <a:p>
            <a:pPr indent="-168275" lvl="0" marL="179388" marR="0" rtl="0" algn="l">
              <a:lnSpc>
                <a:spcPct val="100000"/>
              </a:lnSpc>
              <a:spcBef>
                <a:spcPts val="60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El modelo ateniense “tiene como características el desarrollo de la idea </a:t>
            </a:r>
            <a:r>
              <a:rPr b="0" i="1" lang="es-ES" sz="1600" u="none" cap="none" strike="noStrike">
                <a:solidFill>
                  <a:srgbClr val="262626"/>
                </a:solidFill>
                <a:latin typeface="Calibri"/>
                <a:ea typeface="Calibri"/>
                <a:cs typeface="Calibri"/>
                <a:sym typeface="Calibri"/>
              </a:rPr>
              <a:t>demos</a:t>
            </a:r>
            <a:r>
              <a:rPr b="0" i="0" lang="es-ES" sz="1600" u="none" cap="none" strike="noStrike">
                <a:solidFill>
                  <a:srgbClr val="262626"/>
                </a:solidFill>
                <a:latin typeface="Calibri"/>
                <a:ea typeface="Calibri"/>
                <a:cs typeface="Calibri"/>
                <a:sym typeface="Calibri"/>
              </a:rPr>
              <a:t> (pueblo) y de la participación ciudadana, donde los gobernantes estaban obligados a responder periódicamente ante los ciudadanos”.</a:t>
            </a:r>
            <a:endParaRPr b="0" i="0" sz="1400" u="none" cap="none" strike="noStrike">
              <a:solidFill>
                <a:srgbClr val="000000"/>
              </a:solidFill>
              <a:latin typeface="Arial"/>
              <a:ea typeface="Arial"/>
              <a:cs typeface="Arial"/>
              <a:sym typeface="Arial"/>
            </a:endParaRPr>
          </a:p>
        </p:txBody>
      </p:sp>
      <p:sp>
        <p:nvSpPr>
          <p:cNvPr id="175" name="Google Shape;175;p14"/>
          <p:cNvSpPr txBox="1"/>
          <p:nvPr/>
        </p:nvSpPr>
        <p:spPr>
          <a:xfrm flipH="1">
            <a:off x="4751388" y="5079652"/>
            <a:ext cx="39243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Grecia, cuna de la democracia. </a:t>
            </a:r>
            <a:r>
              <a:rPr b="0" i="0" lang="es-ES" sz="1000" u="none" cap="none" strike="noStrike">
                <a:solidFill>
                  <a:schemeClr val="dk1"/>
                </a:solidFill>
                <a:latin typeface="Calibri"/>
                <a:ea typeface="Calibri"/>
                <a:cs typeface="Calibri"/>
                <a:sym typeface="Calibri"/>
              </a:rPr>
              <a:t>(Crédito: Universidad de Cantabria)</a:t>
            </a:r>
            <a:endParaRPr b="0" i="0" sz="1400" u="none" cap="none" strike="noStrike">
              <a:solidFill>
                <a:srgbClr val="000000"/>
              </a:solidFill>
              <a:latin typeface="Arial"/>
              <a:ea typeface="Arial"/>
              <a:cs typeface="Arial"/>
              <a:sym typeface="Arial"/>
            </a:endParaRPr>
          </a:p>
        </p:txBody>
      </p:sp>
      <p:pic>
        <p:nvPicPr>
          <p:cNvPr descr="Imagen que contiene copa, taza, foto, viejo&#10;&#10;Descripción generada automáticamente" id="176" name="Google Shape;176;p14"/>
          <p:cNvPicPr preferRelativeResize="0"/>
          <p:nvPr/>
        </p:nvPicPr>
        <p:blipFill rotWithShape="1">
          <a:blip r:embed="rId3">
            <a:alphaModFix/>
          </a:blip>
          <a:srcRect b="0" l="0" r="0" t="0"/>
          <a:stretch/>
        </p:blipFill>
        <p:spPr>
          <a:xfrm>
            <a:off x="4751388" y="915987"/>
            <a:ext cx="3924300" cy="3831503"/>
          </a:xfrm>
          <a:prstGeom prst="rect">
            <a:avLst/>
          </a:prstGeom>
          <a:noFill/>
          <a:ln>
            <a:noFill/>
          </a:ln>
        </p:spPr>
      </p:pic>
      <p:sp>
        <p:nvSpPr>
          <p:cNvPr id="177" name="Google Shape;177;p1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nvSpPr>
        <p:spPr>
          <a:xfrm>
            <a:off x="506412" y="917186"/>
            <a:ext cx="3889375" cy="253915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MODELO ATENIENSE </a:t>
            </a:r>
            <a:endParaRPr b="0" i="0" sz="1400" u="none" cap="none" strike="noStrike">
              <a:solidFill>
                <a:srgbClr val="000000"/>
              </a:solidFill>
              <a:latin typeface="Arial"/>
              <a:ea typeface="Arial"/>
              <a:cs typeface="Arial"/>
              <a:sym typeface="Arial"/>
            </a:endParaRPr>
          </a:p>
          <a:p>
            <a:pPr indent="-174625" lvl="0" marL="185738"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Durante “el siglo VI a. C., en Atenas hubo una estructura social y política donde permitió acercar el derecho a los ciudadanos, pasando de la aristocracia (nobleza intelectual y virtuosa) a la timocracia (con cierta cantidad de dinero o bienes)”. </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74625" lvl="0" marL="18573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Este modelo político era la democracia.</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Imagen en blanco y negro de la cara de una persona&#10;&#10;Descripción generada automáticamente con confianza baja" id="184" name="Google Shape;184;p15"/>
          <p:cNvPicPr preferRelativeResize="0"/>
          <p:nvPr/>
        </p:nvPicPr>
        <p:blipFill rotWithShape="1">
          <a:blip r:embed="rId3">
            <a:alphaModFix/>
          </a:blip>
          <a:srcRect b="3140" l="9801" r="0" t="0"/>
          <a:stretch/>
        </p:blipFill>
        <p:spPr>
          <a:xfrm>
            <a:off x="4761778" y="926710"/>
            <a:ext cx="3913910" cy="3946915"/>
          </a:xfrm>
          <a:prstGeom prst="rect">
            <a:avLst/>
          </a:prstGeom>
          <a:noFill/>
          <a:ln>
            <a:noFill/>
          </a:ln>
        </p:spPr>
      </p:pic>
      <p:sp>
        <p:nvSpPr>
          <p:cNvPr id="185" name="Google Shape;185;p1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186" name="Google Shape;186;p15"/>
          <p:cNvSpPr txBox="1"/>
          <p:nvPr/>
        </p:nvSpPr>
        <p:spPr>
          <a:xfrm flipH="1">
            <a:off x="4751388" y="5079652"/>
            <a:ext cx="39243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Las mujeres estaban excluidas de la ciudadanía. </a:t>
            </a:r>
            <a:r>
              <a:rPr b="0" i="0" lang="es-ES" sz="1000" u="none" cap="none" strike="noStrike">
                <a:solidFill>
                  <a:schemeClr val="dk1"/>
                </a:solidFill>
                <a:latin typeface="Calibri"/>
                <a:ea typeface="Calibri"/>
                <a:cs typeface="Calibri"/>
                <a:sym typeface="Calibri"/>
              </a:rPr>
              <a:t>(Crédito: okdiario)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pic>
        <p:nvPicPr>
          <p:cNvPr id="193" name="Google Shape;193;p16"/>
          <p:cNvPicPr preferRelativeResize="0"/>
          <p:nvPr/>
        </p:nvPicPr>
        <p:blipFill rotWithShape="1">
          <a:blip r:embed="rId3">
            <a:alphaModFix/>
          </a:blip>
          <a:srcRect b="0" l="0" r="0" t="0"/>
          <a:stretch/>
        </p:blipFill>
        <p:spPr>
          <a:xfrm>
            <a:off x="4299093" y="890583"/>
            <a:ext cx="684954" cy="684954"/>
          </a:xfrm>
          <a:prstGeom prst="rect">
            <a:avLst/>
          </a:prstGeom>
          <a:noFill/>
          <a:ln>
            <a:noFill/>
          </a:ln>
        </p:spPr>
      </p:pic>
      <p:sp>
        <p:nvSpPr>
          <p:cNvPr id="194" name="Google Shape;194;p16"/>
          <p:cNvSpPr txBox="1"/>
          <p:nvPr/>
        </p:nvSpPr>
        <p:spPr>
          <a:xfrm>
            <a:off x="3390670" y="1582701"/>
            <a:ext cx="2501801"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rgbClr val="714FA0"/>
                </a:solidFill>
                <a:latin typeface="Calibri"/>
                <a:ea typeface="Calibri"/>
                <a:cs typeface="Calibri"/>
                <a:sym typeface="Calibri"/>
              </a:rPr>
              <a:t>SOCIEDAD DE ATENAS</a:t>
            </a:r>
            <a:endParaRPr b="0" i="0" sz="1400" u="none" cap="none" strike="noStrike">
              <a:solidFill>
                <a:srgbClr val="000000"/>
              </a:solidFill>
              <a:latin typeface="Arial"/>
              <a:ea typeface="Arial"/>
              <a:cs typeface="Arial"/>
              <a:sym typeface="Arial"/>
            </a:endParaRPr>
          </a:p>
        </p:txBody>
      </p:sp>
      <p:sp>
        <p:nvSpPr>
          <p:cNvPr id="195" name="Google Shape;195;p16"/>
          <p:cNvSpPr/>
          <p:nvPr/>
        </p:nvSpPr>
        <p:spPr>
          <a:xfrm>
            <a:off x="772387" y="923581"/>
            <a:ext cx="3737572"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EE4639"/>
                </a:solidFill>
                <a:latin typeface="Calibri"/>
                <a:ea typeface="Calibri"/>
                <a:cs typeface="Calibri"/>
                <a:sym typeface="Calibri"/>
              </a:rPr>
              <a:t>SOCIEDAD DE ATENAS</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rot="5400000">
            <a:off x="511500" y="912681"/>
            <a:ext cx="211672" cy="210869"/>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7" name="Google Shape;197;p16"/>
          <p:cNvPicPr preferRelativeResize="0"/>
          <p:nvPr/>
        </p:nvPicPr>
        <p:blipFill rotWithShape="1">
          <a:blip r:embed="rId4">
            <a:alphaModFix/>
          </a:blip>
          <a:srcRect b="0" l="0" r="0" t="0"/>
          <a:stretch/>
        </p:blipFill>
        <p:spPr>
          <a:xfrm>
            <a:off x="566792" y="966062"/>
            <a:ext cx="101088" cy="104106"/>
          </a:xfrm>
          <a:prstGeom prst="rect">
            <a:avLst/>
          </a:prstGeom>
          <a:noFill/>
          <a:ln>
            <a:noFill/>
          </a:ln>
        </p:spPr>
      </p:pic>
      <p:sp>
        <p:nvSpPr>
          <p:cNvPr id="198" name="Google Shape;198;p16"/>
          <p:cNvSpPr/>
          <p:nvPr/>
        </p:nvSpPr>
        <p:spPr>
          <a:xfrm>
            <a:off x="5892472" y="2175182"/>
            <a:ext cx="1568796" cy="284163"/>
          </a:xfrm>
          <a:prstGeom prst="roundRect">
            <a:avLst>
              <a:gd fmla="val 44600" name="adj"/>
            </a:avLst>
          </a:prstGeom>
          <a:solidFill>
            <a:srgbClr val="5C40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Esclavos</a:t>
            </a:r>
            <a:endParaRPr b="0" i="0" sz="1400" u="none" cap="none" strike="noStrike">
              <a:solidFill>
                <a:srgbClr val="000000"/>
              </a:solidFill>
              <a:latin typeface="Arial"/>
              <a:ea typeface="Arial"/>
              <a:cs typeface="Arial"/>
              <a:sym typeface="Arial"/>
            </a:endParaRPr>
          </a:p>
        </p:txBody>
      </p:sp>
      <p:sp>
        <p:nvSpPr>
          <p:cNvPr id="199" name="Google Shape;199;p16"/>
          <p:cNvSpPr/>
          <p:nvPr/>
        </p:nvSpPr>
        <p:spPr>
          <a:xfrm>
            <a:off x="2306918" y="2175182"/>
            <a:ext cx="1568796" cy="284163"/>
          </a:xfrm>
          <a:prstGeom prst="roundRect">
            <a:avLst>
              <a:gd fmla="val 44600" name="adj"/>
            </a:avLst>
          </a:prstGeom>
          <a:solidFill>
            <a:srgbClr val="5C40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Libres</a:t>
            </a:r>
            <a:endParaRPr b="0" i="0" sz="1400" u="none" cap="none" strike="noStrike">
              <a:solidFill>
                <a:srgbClr val="000000"/>
              </a:solidFill>
              <a:latin typeface="Arial"/>
              <a:ea typeface="Arial"/>
              <a:cs typeface="Arial"/>
              <a:sym typeface="Arial"/>
            </a:endParaRPr>
          </a:p>
        </p:txBody>
      </p:sp>
      <p:grpSp>
        <p:nvGrpSpPr>
          <p:cNvPr id="200" name="Google Shape;200;p16"/>
          <p:cNvGrpSpPr/>
          <p:nvPr/>
        </p:nvGrpSpPr>
        <p:grpSpPr>
          <a:xfrm>
            <a:off x="984458" y="2778236"/>
            <a:ext cx="2034212" cy="2455752"/>
            <a:chOff x="2095495" y="2648949"/>
            <a:chExt cx="1925651" cy="2647013"/>
          </a:xfrm>
        </p:grpSpPr>
        <p:sp>
          <p:nvSpPr>
            <p:cNvPr id="201" name="Google Shape;201;p16"/>
            <p:cNvSpPr/>
            <p:nvPr/>
          </p:nvSpPr>
          <p:spPr>
            <a:xfrm>
              <a:off x="2095495" y="2648949"/>
              <a:ext cx="1920954" cy="482532"/>
            </a:xfrm>
            <a:prstGeom prst="roundRect">
              <a:avLst>
                <a:gd fmla="val 29131" name="adj"/>
              </a:avLst>
            </a:prstGeom>
            <a:solidFill>
              <a:srgbClr val="714FA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50"/>
                <a:buFont typeface="Arial"/>
                <a:buNone/>
              </a:pPr>
              <a:r>
                <a:rPr b="1" i="0" lang="es-ES" sz="1050" u="none" cap="none" strike="noStrike">
                  <a:solidFill>
                    <a:schemeClr val="lt1"/>
                  </a:solidFill>
                  <a:latin typeface="Calibri"/>
                  <a:ea typeface="Calibri"/>
                  <a:cs typeface="Calibri"/>
                  <a:sym typeface="Calibri"/>
                </a:rPr>
                <a:t>Ciudadanos </a:t>
              </a:r>
              <a:br>
                <a:rPr b="1" i="0" lang="es-ES" sz="1050" u="none" cap="none" strike="noStrike">
                  <a:solidFill>
                    <a:schemeClr val="lt1"/>
                  </a:solidFill>
                  <a:latin typeface="Calibri"/>
                  <a:ea typeface="Calibri"/>
                  <a:cs typeface="Calibri"/>
                  <a:sym typeface="Calibri"/>
                </a:rPr>
              </a:br>
              <a:r>
                <a:rPr b="0" i="0" lang="es-ES" sz="1050" u="none" cap="none" strike="noStrike">
                  <a:solidFill>
                    <a:schemeClr val="lt1"/>
                  </a:solidFill>
                  <a:latin typeface="Calibri"/>
                  <a:ea typeface="Calibri"/>
                  <a:cs typeface="Calibri"/>
                  <a:sym typeface="Calibri"/>
                </a:rPr>
                <a:t>participan en política</a:t>
              </a:r>
              <a:endParaRPr b="0" i="0" sz="1400" u="none" cap="none" strike="noStrike">
                <a:solidFill>
                  <a:srgbClr val="000000"/>
                </a:solidFill>
                <a:latin typeface="Arial"/>
                <a:ea typeface="Arial"/>
                <a:cs typeface="Arial"/>
                <a:sym typeface="Arial"/>
              </a:endParaRPr>
            </a:p>
          </p:txBody>
        </p:sp>
        <p:sp>
          <p:nvSpPr>
            <p:cNvPr id="202" name="Google Shape;202;p16"/>
            <p:cNvSpPr/>
            <p:nvPr/>
          </p:nvSpPr>
          <p:spPr>
            <a:xfrm>
              <a:off x="2178915" y="3197611"/>
              <a:ext cx="1842231" cy="482532"/>
            </a:xfrm>
            <a:prstGeom prst="roundRect">
              <a:avLst>
                <a:gd fmla="val 29131" name="adj"/>
              </a:avLst>
            </a:prstGeom>
            <a:solidFill>
              <a:srgbClr val="E3DCED"/>
            </a:solidFill>
            <a:ln>
              <a:noFill/>
            </a:ln>
          </p:spPr>
          <p:txBody>
            <a:bodyPr anchorCtr="0" anchor="ctr" bIns="0" lIns="0" spcFirstLastPara="1" rIns="0" wrap="square" tIns="0">
              <a:noAutofit/>
            </a:bodyPr>
            <a:lstStyle/>
            <a:p>
              <a:pPr indent="400050" lvl="0" marL="0" marR="0" rtl="0" algn="l">
                <a:lnSpc>
                  <a:spcPct val="90000"/>
                </a:lnSpc>
                <a:spcBef>
                  <a:spcPts val="0"/>
                </a:spcBef>
                <a:spcAft>
                  <a:spcPts val="0"/>
                </a:spcAft>
                <a:buClr>
                  <a:srgbClr val="000000"/>
                </a:buClr>
                <a:buSzPts val="1050"/>
                <a:buFont typeface="Arial"/>
                <a:buNone/>
              </a:pPr>
              <a:r>
                <a:rPr b="1" i="0" lang="es-ES" sz="1050" u="none" cap="none" strike="noStrike">
                  <a:solidFill>
                    <a:schemeClr val="dk1"/>
                  </a:solidFill>
                  <a:latin typeface="Calibri"/>
                  <a:ea typeface="Calibri"/>
                  <a:cs typeface="Calibri"/>
                  <a:sym typeface="Calibri"/>
                </a:rPr>
                <a:t>Hoplitas + caballería</a:t>
              </a:r>
              <a:endParaRPr b="0" i="0" sz="1400" u="none" cap="none" strike="noStrike">
                <a:solidFill>
                  <a:srgbClr val="000000"/>
                </a:solidFill>
                <a:latin typeface="Arial"/>
                <a:ea typeface="Arial"/>
                <a:cs typeface="Arial"/>
                <a:sym typeface="Arial"/>
              </a:endParaRPr>
            </a:p>
            <a:p>
              <a:pPr indent="400050" lvl="0" marL="0" marR="0" rtl="0" algn="l">
                <a:lnSpc>
                  <a:spcPct val="90000"/>
                </a:lnSpc>
                <a:spcBef>
                  <a:spcPts val="0"/>
                </a:spcBef>
                <a:spcAft>
                  <a:spcPts val="0"/>
                </a:spcAft>
                <a:buClr>
                  <a:srgbClr val="000000"/>
                </a:buClr>
                <a:buSzPts val="1050"/>
                <a:buFont typeface="Arial"/>
                <a:buNone/>
              </a:pPr>
              <a:r>
                <a:rPr b="0" i="0" lang="es-ES" sz="1050" u="none" cap="none" strike="noStrike">
                  <a:solidFill>
                    <a:schemeClr val="dk1"/>
                  </a:solidFill>
                  <a:latin typeface="Calibri"/>
                  <a:ea typeface="Calibri"/>
                  <a:cs typeface="Calibri"/>
                  <a:sym typeface="Calibri"/>
                </a:rPr>
                <a:t>Defienden la polis</a:t>
              </a:r>
              <a:endParaRPr b="0" i="0" sz="1400" u="none" cap="none" strike="noStrike">
                <a:solidFill>
                  <a:srgbClr val="000000"/>
                </a:solidFill>
                <a:latin typeface="Arial"/>
                <a:ea typeface="Arial"/>
                <a:cs typeface="Arial"/>
                <a:sym typeface="Arial"/>
              </a:endParaRPr>
            </a:p>
          </p:txBody>
        </p:sp>
        <p:sp>
          <p:nvSpPr>
            <p:cNvPr id="203" name="Google Shape;203;p16"/>
            <p:cNvSpPr/>
            <p:nvPr/>
          </p:nvSpPr>
          <p:spPr>
            <a:xfrm>
              <a:off x="2211977" y="3736049"/>
              <a:ext cx="1804472" cy="482532"/>
            </a:xfrm>
            <a:prstGeom prst="roundRect">
              <a:avLst>
                <a:gd fmla="val 29131" name="adj"/>
              </a:avLst>
            </a:prstGeom>
            <a:solidFill>
              <a:srgbClr val="E3DCED"/>
            </a:solidFill>
            <a:ln>
              <a:noFill/>
            </a:ln>
          </p:spPr>
          <p:txBody>
            <a:bodyPr anchorCtr="0" anchor="ctr" bIns="0" lIns="0" spcFirstLastPara="1" rIns="0" wrap="square" tIns="0">
              <a:noAutofit/>
            </a:bodyPr>
            <a:lstStyle/>
            <a:p>
              <a:pPr indent="355600" lvl="0" marL="0" marR="0" rtl="0" algn="l">
                <a:lnSpc>
                  <a:spcPct val="90000"/>
                </a:lnSpc>
                <a:spcBef>
                  <a:spcPts val="0"/>
                </a:spcBef>
                <a:spcAft>
                  <a:spcPts val="0"/>
                </a:spcAft>
                <a:buClr>
                  <a:srgbClr val="000000"/>
                </a:buClr>
                <a:buSzPts val="1050"/>
                <a:buFont typeface="Arial"/>
                <a:buNone/>
              </a:pPr>
              <a:r>
                <a:rPr b="1" i="0" lang="es-ES" sz="1050" u="none" cap="none" strike="noStrike">
                  <a:solidFill>
                    <a:schemeClr val="dk1"/>
                  </a:solidFill>
                  <a:latin typeface="Calibri"/>
                  <a:ea typeface="Calibri"/>
                  <a:cs typeface="Calibri"/>
                  <a:sym typeface="Calibri"/>
                </a:rPr>
                <a:t>Magistrados</a:t>
              </a:r>
              <a:endParaRPr b="0" i="0" sz="1400" u="none" cap="none" strike="noStrike">
                <a:solidFill>
                  <a:srgbClr val="000000"/>
                </a:solidFill>
                <a:latin typeface="Arial"/>
                <a:ea typeface="Arial"/>
                <a:cs typeface="Arial"/>
                <a:sym typeface="Arial"/>
              </a:endParaRPr>
            </a:p>
            <a:p>
              <a:pPr indent="355600" lvl="0" marL="0" marR="0" rtl="0" algn="l">
                <a:lnSpc>
                  <a:spcPct val="90000"/>
                </a:lnSpc>
                <a:spcBef>
                  <a:spcPts val="0"/>
                </a:spcBef>
                <a:spcAft>
                  <a:spcPts val="0"/>
                </a:spcAft>
                <a:buClr>
                  <a:srgbClr val="000000"/>
                </a:buClr>
                <a:buSzPts val="1050"/>
                <a:buFont typeface="Arial"/>
                <a:buNone/>
              </a:pPr>
              <a:r>
                <a:rPr b="0" i="0" lang="es-ES" sz="1050" u="none" cap="none" strike="noStrike">
                  <a:solidFill>
                    <a:schemeClr val="dk1"/>
                  </a:solidFill>
                  <a:latin typeface="Calibri"/>
                  <a:ea typeface="Calibri"/>
                  <a:cs typeface="Calibri"/>
                  <a:sym typeface="Calibri"/>
                </a:rPr>
                <a:t>Dirigen la política</a:t>
              </a:r>
              <a:endParaRPr b="0" i="0" sz="1400" u="none" cap="none" strike="noStrike">
                <a:solidFill>
                  <a:srgbClr val="000000"/>
                </a:solidFill>
                <a:latin typeface="Arial"/>
                <a:ea typeface="Arial"/>
                <a:cs typeface="Arial"/>
                <a:sym typeface="Arial"/>
              </a:endParaRPr>
            </a:p>
          </p:txBody>
        </p:sp>
        <p:sp>
          <p:nvSpPr>
            <p:cNvPr id="204" name="Google Shape;204;p16"/>
            <p:cNvSpPr/>
            <p:nvPr/>
          </p:nvSpPr>
          <p:spPr>
            <a:xfrm>
              <a:off x="2178915" y="4274487"/>
              <a:ext cx="1842231" cy="482532"/>
            </a:xfrm>
            <a:prstGeom prst="roundRect">
              <a:avLst>
                <a:gd fmla="val 29131" name="adj"/>
              </a:avLst>
            </a:prstGeom>
            <a:solidFill>
              <a:srgbClr val="E3DCED"/>
            </a:solidFill>
            <a:ln>
              <a:noFill/>
            </a:ln>
          </p:spPr>
          <p:txBody>
            <a:bodyPr anchorCtr="0" anchor="ctr" bIns="0" lIns="0" spcFirstLastPara="1" rIns="0" wrap="square" tIns="0">
              <a:noAutofit/>
            </a:bodyPr>
            <a:lstStyle/>
            <a:p>
              <a:pPr indent="400050" lvl="0" marL="0" marR="0" rtl="0" algn="l">
                <a:lnSpc>
                  <a:spcPct val="90000"/>
                </a:lnSpc>
                <a:spcBef>
                  <a:spcPts val="0"/>
                </a:spcBef>
                <a:spcAft>
                  <a:spcPts val="0"/>
                </a:spcAft>
                <a:buClr>
                  <a:srgbClr val="000000"/>
                </a:buClr>
                <a:buSzPts val="1050"/>
                <a:buFont typeface="Arial"/>
                <a:buNone/>
              </a:pPr>
              <a:r>
                <a:rPr b="1" i="0" lang="es-ES" sz="1050" u="none" cap="none" strike="noStrike">
                  <a:solidFill>
                    <a:schemeClr val="dk1"/>
                  </a:solidFill>
                  <a:latin typeface="Calibri"/>
                  <a:ea typeface="Calibri"/>
                  <a:cs typeface="Calibri"/>
                  <a:sym typeface="Calibri"/>
                </a:rPr>
                <a:t>Miembros de tribunales</a:t>
              </a:r>
              <a:endParaRPr b="0" i="0" sz="1400" u="none" cap="none" strike="noStrike">
                <a:solidFill>
                  <a:srgbClr val="000000"/>
                </a:solidFill>
                <a:latin typeface="Arial"/>
                <a:ea typeface="Arial"/>
                <a:cs typeface="Arial"/>
                <a:sym typeface="Arial"/>
              </a:endParaRPr>
            </a:p>
            <a:p>
              <a:pPr indent="400050" lvl="0" marL="0" marR="0" rtl="0" algn="l">
                <a:lnSpc>
                  <a:spcPct val="90000"/>
                </a:lnSpc>
                <a:spcBef>
                  <a:spcPts val="0"/>
                </a:spcBef>
                <a:spcAft>
                  <a:spcPts val="0"/>
                </a:spcAft>
                <a:buClr>
                  <a:srgbClr val="000000"/>
                </a:buClr>
                <a:buSzPts val="1050"/>
                <a:buFont typeface="Arial"/>
                <a:buNone/>
              </a:pPr>
              <a:r>
                <a:rPr b="0" i="0" lang="es-ES" sz="1050" u="none" cap="none" strike="noStrike">
                  <a:solidFill>
                    <a:schemeClr val="dk1"/>
                  </a:solidFill>
                  <a:latin typeface="Calibri"/>
                  <a:ea typeface="Calibri"/>
                  <a:cs typeface="Calibri"/>
                  <a:sym typeface="Calibri"/>
                </a:rPr>
                <a:t>Imparten justicia</a:t>
              </a:r>
              <a:endParaRPr b="0" i="0" sz="1400" u="none" cap="none" strike="noStrike">
                <a:solidFill>
                  <a:srgbClr val="000000"/>
                </a:solidFill>
                <a:latin typeface="Arial"/>
                <a:ea typeface="Arial"/>
                <a:cs typeface="Arial"/>
                <a:sym typeface="Arial"/>
              </a:endParaRPr>
            </a:p>
          </p:txBody>
        </p:sp>
        <p:sp>
          <p:nvSpPr>
            <p:cNvPr id="205" name="Google Shape;205;p16"/>
            <p:cNvSpPr/>
            <p:nvPr/>
          </p:nvSpPr>
          <p:spPr>
            <a:xfrm>
              <a:off x="2178916" y="4813430"/>
              <a:ext cx="1839472" cy="482532"/>
            </a:xfrm>
            <a:prstGeom prst="roundRect">
              <a:avLst>
                <a:gd fmla="val 29131" name="adj"/>
              </a:avLst>
            </a:prstGeom>
            <a:solidFill>
              <a:srgbClr val="E3DCED"/>
            </a:solidFill>
            <a:ln>
              <a:noFill/>
            </a:ln>
          </p:spPr>
          <p:txBody>
            <a:bodyPr anchorCtr="0" anchor="ctr" bIns="0" lIns="0" spcFirstLastPara="1" rIns="0" wrap="square" tIns="0">
              <a:noAutofit/>
            </a:bodyPr>
            <a:lstStyle/>
            <a:p>
              <a:pPr indent="400050" lvl="0" marL="0" marR="0" rtl="0" algn="l">
                <a:lnSpc>
                  <a:spcPct val="90000"/>
                </a:lnSpc>
                <a:spcBef>
                  <a:spcPts val="0"/>
                </a:spcBef>
                <a:spcAft>
                  <a:spcPts val="0"/>
                </a:spcAft>
                <a:buClr>
                  <a:srgbClr val="000000"/>
                </a:buClr>
                <a:buSzPts val="1050"/>
                <a:buFont typeface="Arial"/>
                <a:buNone/>
              </a:pPr>
              <a:r>
                <a:rPr b="1" i="0" lang="es-ES" sz="1050" u="none" cap="none" strike="noStrike">
                  <a:solidFill>
                    <a:schemeClr val="dk1"/>
                  </a:solidFill>
                  <a:latin typeface="Calibri"/>
                  <a:ea typeface="Calibri"/>
                  <a:cs typeface="Calibri"/>
                  <a:sym typeface="Calibri"/>
                </a:rPr>
                <a:t>Sociedad</a:t>
              </a:r>
              <a:endParaRPr b="0" i="0" sz="1400" u="none" cap="none" strike="noStrike">
                <a:solidFill>
                  <a:srgbClr val="000000"/>
                </a:solidFill>
                <a:latin typeface="Arial"/>
                <a:ea typeface="Arial"/>
                <a:cs typeface="Arial"/>
                <a:sym typeface="Arial"/>
              </a:endParaRPr>
            </a:p>
            <a:p>
              <a:pPr indent="400050" lvl="0" marL="0" marR="0" rtl="0" algn="l">
                <a:lnSpc>
                  <a:spcPct val="90000"/>
                </a:lnSpc>
                <a:spcBef>
                  <a:spcPts val="0"/>
                </a:spcBef>
                <a:spcAft>
                  <a:spcPts val="0"/>
                </a:spcAft>
                <a:buClr>
                  <a:srgbClr val="000000"/>
                </a:buClr>
                <a:buSzPts val="1050"/>
                <a:buFont typeface="Arial"/>
                <a:buNone/>
              </a:pPr>
              <a:r>
                <a:rPr b="0" i="0" lang="es-ES" sz="1050" u="none" cap="none" strike="noStrike">
                  <a:solidFill>
                    <a:schemeClr val="dk1"/>
                  </a:solidFill>
                  <a:latin typeface="Calibri"/>
                  <a:ea typeface="Calibri"/>
                  <a:cs typeface="Calibri"/>
                  <a:sym typeface="Calibri"/>
                </a:rPr>
                <a:t>Hijos de padres atenienses</a:t>
              </a:r>
              <a:endParaRPr b="0" i="0" sz="1400" u="none" cap="none" strike="noStrike">
                <a:solidFill>
                  <a:srgbClr val="000000"/>
                </a:solidFill>
                <a:latin typeface="Arial"/>
                <a:ea typeface="Arial"/>
                <a:cs typeface="Arial"/>
                <a:sym typeface="Arial"/>
              </a:endParaRPr>
            </a:p>
          </p:txBody>
        </p:sp>
      </p:grpSp>
      <p:sp>
        <p:nvSpPr>
          <p:cNvPr id="206" name="Google Shape;206;p16"/>
          <p:cNvSpPr/>
          <p:nvPr/>
        </p:nvSpPr>
        <p:spPr>
          <a:xfrm>
            <a:off x="984458" y="3306682"/>
            <a:ext cx="415150" cy="411894"/>
          </a:xfrm>
          <a:prstGeom prst="ellipse">
            <a:avLst/>
          </a:prstGeom>
          <a:solidFill>
            <a:schemeClr val="lt1"/>
          </a:solidFill>
          <a:ln cap="flat" cmpd="sng" w="38100">
            <a:solidFill>
              <a:srgbClr val="E3DC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7" name="Google Shape;207;p16"/>
          <p:cNvSpPr/>
          <p:nvPr/>
        </p:nvSpPr>
        <p:spPr>
          <a:xfrm>
            <a:off x="984458" y="3804673"/>
            <a:ext cx="415150" cy="411894"/>
          </a:xfrm>
          <a:prstGeom prst="ellipse">
            <a:avLst/>
          </a:prstGeom>
          <a:solidFill>
            <a:schemeClr val="lt1"/>
          </a:solidFill>
          <a:ln cap="flat" cmpd="sng" w="38100">
            <a:solidFill>
              <a:srgbClr val="E3DC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 name="Google Shape;208;p16"/>
          <p:cNvSpPr/>
          <p:nvPr/>
        </p:nvSpPr>
        <p:spPr>
          <a:xfrm>
            <a:off x="984458" y="4304206"/>
            <a:ext cx="415150" cy="411894"/>
          </a:xfrm>
          <a:prstGeom prst="ellipse">
            <a:avLst/>
          </a:prstGeom>
          <a:solidFill>
            <a:schemeClr val="lt1"/>
          </a:solidFill>
          <a:ln cap="flat" cmpd="sng" w="38100">
            <a:solidFill>
              <a:srgbClr val="E3DC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9" name="Google Shape;209;p16"/>
          <p:cNvSpPr/>
          <p:nvPr/>
        </p:nvSpPr>
        <p:spPr>
          <a:xfrm>
            <a:off x="984458" y="4808878"/>
            <a:ext cx="415150" cy="411894"/>
          </a:xfrm>
          <a:prstGeom prst="ellipse">
            <a:avLst/>
          </a:prstGeom>
          <a:solidFill>
            <a:schemeClr val="lt1"/>
          </a:solidFill>
          <a:ln cap="flat" cmpd="sng" w="38100">
            <a:solidFill>
              <a:srgbClr val="E3DC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0" name="Google Shape;210;p16"/>
          <p:cNvPicPr preferRelativeResize="0"/>
          <p:nvPr/>
        </p:nvPicPr>
        <p:blipFill rotWithShape="1">
          <a:blip r:embed="rId5">
            <a:alphaModFix/>
          </a:blip>
          <a:srcRect b="-13536" l="8986" r="5146" t="-10802"/>
          <a:stretch/>
        </p:blipFill>
        <p:spPr>
          <a:xfrm>
            <a:off x="1009083" y="3336037"/>
            <a:ext cx="349250" cy="357971"/>
          </a:xfrm>
          <a:prstGeom prst="ellipse">
            <a:avLst/>
          </a:prstGeom>
          <a:noFill/>
          <a:ln>
            <a:noFill/>
          </a:ln>
        </p:spPr>
      </p:pic>
      <p:pic>
        <p:nvPicPr>
          <p:cNvPr id="211" name="Google Shape;211;p16"/>
          <p:cNvPicPr preferRelativeResize="0"/>
          <p:nvPr/>
        </p:nvPicPr>
        <p:blipFill rotWithShape="1">
          <a:blip r:embed="rId6">
            <a:alphaModFix/>
          </a:blip>
          <a:srcRect b="7851" l="15034" r="23599" t="-485"/>
          <a:stretch/>
        </p:blipFill>
        <p:spPr>
          <a:xfrm>
            <a:off x="999557" y="3822961"/>
            <a:ext cx="390525" cy="373900"/>
          </a:xfrm>
          <a:prstGeom prst="ellipse">
            <a:avLst/>
          </a:prstGeom>
          <a:noFill/>
          <a:ln>
            <a:noFill/>
          </a:ln>
        </p:spPr>
      </p:pic>
      <p:pic>
        <p:nvPicPr>
          <p:cNvPr id="212" name="Google Shape;212;p16"/>
          <p:cNvPicPr preferRelativeResize="0"/>
          <p:nvPr/>
        </p:nvPicPr>
        <p:blipFill rotWithShape="1">
          <a:blip r:embed="rId7">
            <a:alphaModFix/>
          </a:blip>
          <a:srcRect b="15384" l="0" r="0" t="2403"/>
          <a:stretch/>
        </p:blipFill>
        <p:spPr>
          <a:xfrm>
            <a:off x="1005095" y="4327231"/>
            <a:ext cx="373875" cy="366740"/>
          </a:xfrm>
          <a:prstGeom prst="ellipse">
            <a:avLst/>
          </a:prstGeom>
          <a:noFill/>
          <a:ln>
            <a:noFill/>
          </a:ln>
        </p:spPr>
      </p:pic>
      <p:pic>
        <p:nvPicPr>
          <p:cNvPr id="213" name="Google Shape;213;p16"/>
          <p:cNvPicPr preferRelativeResize="0"/>
          <p:nvPr/>
        </p:nvPicPr>
        <p:blipFill rotWithShape="1">
          <a:blip r:embed="rId8">
            <a:alphaModFix/>
          </a:blip>
          <a:srcRect b="6124" l="15322" r="2253" t="-15609"/>
          <a:stretch/>
        </p:blipFill>
        <p:spPr>
          <a:xfrm>
            <a:off x="1012643" y="4839905"/>
            <a:ext cx="366327" cy="361817"/>
          </a:xfrm>
          <a:prstGeom prst="ellipse">
            <a:avLst/>
          </a:prstGeom>
          <a:noFill/>
          <a:ln>
            <a:noFill/>
          </a:ln>
        </p:spPr>
      </p:pic>
      <p:grpSp>
        <p:nvGrpSpPr>
          <p:cNvPr id="214" name="Google Shape;214;p16"/>
          <p:cNvGrpSpPr/>
          <p:nvPr/>
        </p:nvGrpSpPr>
        <p:grpSpPr>
          <a:xfrm>
            <a:off x="3203267" y="2778237"/>
            <a:ext cx="2034212" cy="1955751"/>
            <a:chOff x="2095495" y="2648949"/>
            <a:chExt cx="1925651" cy="2108070"/>
          </a:xfrm>
        </p:grpSpPr>
        <p:sp>
          <p:nvSpPr>
            <p:cNvPr id="215" name="Google Shape;215;p16"/>
            <p:cNvSpPr/>
            <p:nvPr/>
          </p:nvSpPr>
          <p:spPr>
            <a:xfrm>
              <a:off x="2095495" y="2648949"/>
              <a:ext cx="1920954" cy="482532"/>
            </a:xfrm>
            <a:prstGeom prst="roundRect">
              <a:avLst>
                <a:gd fmla="val 29131" name="adj"/>
              </a:avLst>
            </a:prstGeom>
            <a:solidFill>
              <a:srgbClr val="8C74BA"/>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50"/>
                <a:buFont typeface="Arial"/>
                <a:buNone/>
              </a:pPr>
              <a:r>
                <a:rPr b="1" i="0" lang="es-ES" sz="1050" u="none" cap="none" strike="noStrike">
                  <a:solidFill>
                    <a:schemeClr val="lt1"/>
                  </a:solidFill>
                  <a:latin typeface="Calibri"/>
                  <a:ea typeface="Calibri"/>
                  <a:cs typeface="Calibri"/>
                  <a:sym typeface="Calibri"/>
                </a:rPr>
                <a:t>No ciudadanos </a:t>
              </a:r>
              <a:br>
                <a:rPr b="1" i="0" lang="es-ES" sz="1050" u="none" cap="none" strike="noStrike">
                  <a:solidFill>
                    <a:schemeClr val="lt1"/>
                  </a:solidFill>
                  <a:latin typeface="Calibri"/>
                  <a:ea typeface="Calibri"/>
                  <a:cs typeface="Calibri"/>
                  <a:sym typeface="Calibri"/>
                </a:rPr>
              </a:br>
              <a:r>
                <a:rPr b="1" i="0" lang="es-ES" sz="1050" u="none" cap="none" strike="noStrike">
                  <a:solidFill>
                    <a:schemeClr val="lt1"/>
                  </a:solidFill>
                  <a:latin typeface="Calibri"/>
                  <a:ea typeface="Calibri"/>
                  <a:cs typeface="Calibri"/>
                  <a:sym typeface="Calibri"/>
                </a:rPr>
                <a:t>no </a:t>
              </a:r>
              <a:r>
                <a:rPr b="0" i="0" lang="es-ES" sz="1050" u="none" cap="none" strike="noStrike">
                  <a:solidFill>
                    <a:schemeClr val="lt1"/>
                  </a:solidFill>
                  <a:latin typeface="Calibri"/>
                  <a:ea typeface="Calibri"/>
                  <a:cs typeface="Calibri"/>
                  <a:sym typeface="Calibri"/>
                </a:rPr>
                <a:t>participan en política</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2178915" y="3197611"/>
              <a:ext cx="1842231" cy="482532"/>
            </a:xfrm>
            <a:prstGeom prst="roundRect">
              <a:avLst>
                <a:gd fmla="val 29131" name="adj"/>
              </a:avLst>
            </a:prstGeom>
            <a:solidFill>
              <a:srgbClr val="C2B4E8"/>
            </a:solidFill>
            <a:ln>
              <a:noFill/>
            </a:ln>
          </p:spPr>
          <p:txBody>
            <a:bodyPr anchorCtr="0" anchor="ctr" bIns="0" lIns="0" spcFirstLastPara="1" rIns="0" wrap="square" tIns="0">
              <a:noAutofit/>
            </a:bodyPr>
            <a:lstStyle/>
            <a:p>
              <a:pPr indent="400050" lvl="0" marL="0" marR="0" rtl="0" algn="l">
                <a:lnSpc>
                  <a:spcPct val="90000"/>
                </a:lnSpc>
                <a:spcBef>
                  <a:spcPts val="0"/>
                </a:spcBef>
                <a:spcAft>
                  <a:spcPts val="0"/>
                </a:spcAft>
                <a:buClr>
                  <a:srgbClr val="000000"/>
                </a:buClr>
                <a:buSzPts val="1050"/>
                <a:buFont typeface="Arial"/>
                <a:buNone/>
              </a:pPr>
              <a:r>
                <a:rPr b="1" i="0" lang="es-ES" sz="1050" u="none" cap="none" strike="noStrike">
                  <a:solidFill>
                    <a:schemeClr val="dk1"/>
                  </a:solidFill>
                  <a:latin typeface="Calibri"/>
                  <a:ea typeface="Calibri"/>
                  <a:cs typeface="Calibri"/>
                  <a:sym typeface="Calibri"/>
                </a:rPr>
                <a:t>Metecos</a:t>
              </a:r>
              <a:endParaRPr b="0" i="0" sz="1400" u="none" cap="none" strike="noStrike">
                <a:solidFill>
                  <a:srgbClr val="000000"/>
                </a:solidFill>
                <a:latin typeface="Arial"/>
                <a:ea typeface="Arial"/>
                <a:cs typeface="Arial"/>
                <a:sym typeface="Arial"/>
              </a:endParaRPr>
            </a:p>
            <a:p>
              <a:pPr indent="400050" lvl="0" marL="0" marR="0" rtl="0" algn="l">
                <a:lnSpc>
                  <a:spcPct val="90000"/>
                </a:lnSpc>
                <a:spcBef>
                  <a:spcPts val="0"/>
                </a:spcBef>
                <a:spcAft>
                  <a:spcPts val="0"/>
                </a:spcAft>
                <a:buClr>
                  <a:srgbClr val="000000"/>
                </a:buClr>
                <a:buSzPts val="1050"/>
                <a:buFont typeface="Arial"/>
                <a:buNone/>
              </a:pPr>
              <a:r>
                <a:rPr b="0" i="0" lang="es-ES" sz="1050" u="none" cap="none" strike="noStrike">
                  <a:solidFill>
                    <a:schemeClr val="dk1"/>
                  </a:solidFill>
                  <a:latin typeface="Calibri"/>
                  <a:ea typeface="Calibri"/>
                  <a:cs typeface="Calibri"/>
                  <a:sym typeface="Calibri"/>
                </a:rPr>
                <a:t>Extranjeros en la polis</a:t>
              </a:r>
              <a:endParaRPr b="0" i="0" sz="1400" u="none" cap="none" strike="noStrike">
                <a:solidFill>
                  <a:srgbClr val="000000"/>
                </a:solidFill>
                <a:latin typeface="Arial"/>
                <a:ea typeface="Arial"/>
                <a:cs typeface="Arial"/>
                <a:sym typeface="Arial"/>
              </a:endParaRPr>
            </a:p>
          </p:txBody>
        </p:sp>
        <p:sp>
          <p:nvSpPr>
            <p:cNvPr id="217" name="Google Shape;217;p16"/>
            <p:cNvSpPr/>
            <p:nvPr/>
          </p:nvSpPr>
          <p:spPr>
            <a:xfrm>
              <a:off x="2211977" y="3736049"/>
              <a:ext cx="1804472" cy="482532"/>
            </a:xfrm>
            <a:prstGeom prst="roundRect">
              <a:avLst>
                <a:gd fmla="val 29131" name="adj"/>
              </a:avLst>
            </a:prstGeom>
            <a:solidFill>
              <a:srgbClr val="C2B4E8"/>
            </a:solidFill>
            <a:ln>
              <a:noFill/>
            </a:ln>
          </p:spPr>
          <p:txBody>
            <a:bodyPr anchorCtr="0" anchor="ctr" bIns="0" lIns="0" spcFirstLastPara="1" rIns="0" wrap="square" tIns="0">
              <a:noAutofit/>
            </a:bodyPr>
            <a:lstStyle/>
            <a:p>
              <a:pPr indent="355600" lvl="0" marL="0" marR="0" rtl="0" algn="l">
                <a:lnSpc>
                  <a:spcPct val="90000"/>
                </a:lnSpc>
                <a:spcBef>
                  <a:spcPts val="0"/>
                </a:spcBef>
                <a:spcAft>
                  <a:spcPts val="0"/>
                </a:spcAft>
                <a:buClr>
                  <a:srgbClr val="000000"/>
                </a:buClr>
                <a:buSzPts val="1050"/>
                <a:buFont typeface="Arial"/>
                <a:buNone/>
              </a:pPr>
              <a:r>
                <a:rPr b="1" i="0" lang="es-ES" sz="1050" u="none" cap="none" strike="noStrike">
                  <a:solidFill>
                    <a:schemeClr val="dk1"/>
                  </a:solidFill>
                  <a:latin typeface="Calibri"/>
                  <a:ea typeface="Calibri"/>
                  <a:cs typeface="Calibri"/>
                  <a:sym typeface="Calibri"/>
                </a:rPr>
                <a:t>Clerucos</a:t>
              </a:r>
              <a:endParaRPr b="0" i="0" sz="1400" u="none" cap="none" strike="noStrike">
                <a:solidFill>
                  <a:srgbClr val="000000"/>
                </a:solidFill>
                <a:latin typeface="Arial"/>
                <a:ea typeface="Arial"/>
                <a:cs typeface="Arial"/>
                <a:sym typeface="Arial"/>
              </a:endParaRPr>
            </a:p>
            <a:p>
              <a:pPr indent="355600" lvl="0" marL="0" marR="0" rtl="0" algn="l">
                <a:lnSpc>
                  <a:spcPct val="90000"/>
                </a:lnSpc>
                <a:spcBef>
                  <a:spcPts val="0"/>
                </a:spcBef>
                <a:spcAft>
                  <a:spcPts val="0"/>
                </a:spcAft>
                <a:buClr>
                  <a:srgbClr val="000000"/>
                </a:buClr>
                <a:buSzPts val="1050"/>
                <a:buFont typeface="Arial"/>
                <a:buNone/>
              </a:pPr>
              <a:r>
                <a:rPr b="0" i="0" lang="es-ES" sz="1050" u="none" cap="none" strike="noStrike">
                  <a:solidFill>
                    <a:schemeClr val="dk1"/>
                  </a:solidFill>
                  <a:latin typeface="Calibri"/>
                  <a:ea typeface="Calibri"/>
                  <a:cs typeface="Calibri"/>
                  <a:sym typeface="Calibri"/>
                </a:rPr>
                <a:t>Miembros de una colonia</a:t>
              </a:r>
              <a:endParaRPr b="0" i="0" sz="1400" u="none" cap="none" strike="noStrike">
                <a:solidFill>
                  <a:srgbClr val="000000"/>
                </a:solidFill>
                <a:latin typeface="Arial"/>
                <a:ea typeface="Arial"/>
                <a:cs typeface="Arial"/>
                <a:sym typeface="Arial"/>
              </a:endParaRPr>
            </a:p>
          </p:txBody>
        </p:sp>
        <p:sp>
          <p:nvSpPr>
            <p:cNvPr id="218" name="Google Shape;218;p16"/>
            <p:cNvSpPr/>
            <p:nvPr/>
          </p:nvSpPr>
          <p:spPr>
            <a:xfrm>
              <a:off x="2178915" y="4274487"/>
              <a:ext cx="1842231" cy="482532"/>
            </a:xfrm>
            <a:prstGeom prst="roundRect">
              <a:avLst>
                <a:gd fmla="val 29131" name="adj"/>
              </a:avLst>
            </a:prstGeom>
            <a:solidFill>
              <a:srgbClr val="C2B4E8"/>
            </a:solidFill>
            <a:ln>
              <a:noFill/>
            </a:ln>
          </p:spPr>
          <p:txBody>
            <a:bodyPr anchorCtr="0" anchor="ctr" bIns="0" lIns="0" spcFirstLastPara="1" rIns="0" wrap="square" tIns="0">
              <a:noAutofit/>
            </a:bodyPr>
            <a:lstStyle/>
            <a:p>
              <a:pPr indent="400050" lvl="0" marL="0" marR="0" rtl="0" algn="l">
                <a:lnSpc>
                  <a:spcPct val="90000"/>
                </a:lnSpc>
                <a:spcBef>
                  <a:spcPts val="0"/>
                </a:spcBef>
                <a:spcAft>
                  <a:spcPts val="0"/>
                </a:spcAft>
                <a:buClr>
                  <a:srgbClr val="000000"/>
                </a:buClr>
                <a:buSzPts val="1050"/>
                <a:buFont typeface="Arial"/>
                <a:buNone/>
              </a:pPr>
              <a:r>
                <a:rPr b="1" i="0" lang="es-ES" sz="1050" u="none" cap="none" strike="noStrike">
                  <a:solidFill>
                    <a:schemeClr val="dk1"/>
                  </a:solidFill>
                  <a:latin typeface="Calibri"/>
                  <a:ea typeface="Calibri"/>
                  <a:cs typeface="Calibri"/>
                  <a:sym typeface="Calibri"/>
                </a:rPr>
                <a:t>Mujeres</a:t>
              </a:r>
              <a:endParaRPr b="0" i="0" sz="1050" u="none" cap="none" strike="noStrike">
                <a:solidFill>
                  <a:schemeClr val="dk1"/>
                </a:solidFill>
                <a:latin typeface="Calibri"/>
                <a:ea typeface="Calibri"/>
                <a:cs typeface="Calibri"/>
                <a:sym typeface="Calibri"/>
              </a:endParaRPr>
            </a:p>
          </p:txBody>
        </p:sp>
      </p:grpSp>
      <p:sp>
        <p:nvSpPr>
          <p:cNvPr id="219" name="Google Shape;219;p16"/>
          <p:cNvSpPr/>
          <p:nvPr/>
        </p:nvSpPr>
        <p:spPr>
          <a:xfrm>
            <a:off x="3203267" y="3306682"/>
            <a:ext cx="415150" cy="411894"/>
          </a:xfrm>
          <a:prstGeom prst="ellipse">
            <a:avLst/>
          </a:prstGeom>
          <a:solidFill>
            <a:schemeClr val="lt1"/>
          </a:solidFill>
          <a:ln cap="flat" cmpd="sng" w="38100">
            <a:solidFill>
              <a:srgbClr val="C2B4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0" name="Google Shape;220;p16"/>
          <p:cNvSpPr/>
          <p:nvPr/>
        </p:nvSpPr>
        <p:spPr>
          <a:xfrm>
            <a:off x="3203267" y="3804673"/>
            <a:ext cx="415150" cy="411894"/>
          </a:xfrm>
          <a:prstGeom prst="ellipse">
            <a:avLst/>
          </a:prstGeom>
          <a:solidFill>
            <a:srgbClr val="C2B4E8"/>
          </a:solidFill>
          <a:ln cap="flat" cmpd="sng" w="38100">
            <a:solidFill>
              <a:srgbClr val="C2B4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1" name="Google Shape;221;p16"/>
          <p:cNvSpPr/>
          <p:nvPr/>
        </p:nvSpPr>
        <p:spPr>
          <a:xfrm>
            <a:off x="3203267" y="4304206"/>
            <a:ext cx="415150" cy="411894"/>
          </a:xfrm>
          <a:prstGeom prst="ellipse">
            <a:avLst/>
          </a:prstGeom>
          <a:solidFill>
            <a:schemeClr val="lt1"/>
          </a:solidFill>
          <a:ln cap="flat" cmpd="sng" w="38100">
            <a:solidFill>
              <a:srgbClr val="C2B4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2" name="Google Shape;222;p16"/>
          <p:cNvPicPr preferRelativeResize="0"/>
          <p:nvPr/>
        </p:nvPicPr>
        <p:blipFill rotWithShape="1">
          <a:blip r:embed="rId9">
            <a:alphaModFix/>
          </a:blip>
          <a:srcRect b="0" l="0" r="0" t="0"/>
          <a:stretch/>
        </p:blipFill>
        <p:spPr>
          <a:xfrm>
            <a:off x="3240601" y="3336037"/>
            <a:ext cx="340482" cy="375403"/>
          </a:xfrm>
          <a:prstGeom prst="ellipse">
            <a:avLst/>
          </a:prstGeom>
          <a:noFill/>
          <a:ln>
            <a:noFill/>
          </a:ln>
        </p:spPr>
      </p:pic>
      <p:pic>
        <p:nvPicPr>
          <p:cNvPr id="223" name="Google Shape;223;p16"/>
          <p:cNvPicPr preferRelativeResize="0"/>
          <p:nvPr/>
        </p:nvPicPr>
        <p:blipFill rotWithShape="1">
          <a:blip r:embed="rId10">
            <a:alphaModFix/>
          </a:blip>
          <a:srcRect b="0" l="-3660" r="3658" t="-10162"/>
          <a:stretch/>
        </p:blipFill>
        <p:spPr>
          <a:xfrm>
            <a:off x="3227155" y="4330077"/>
            <a:ext cx="367374" cy="367664"/>
          </a:xfrm>
          <a:prstGeom prst="ellipse">
            <a:avLst/>
          </a:prstGeom>
          <a:noFill/>
          <a:ln>
            <a:noFill/>
          </a:ln>
        </p:spPr>
      </p:pic>
      <p:pic>
        <p:nvPicPr>
          <p:cNvPr id="224" name="Google Shape;224;p16"/>
          <p:cNvPicPr preferRelativeResize="0"/>
          <p:nvPr/>
        </p:nvPicPr>
        <p:blipFill rotWithShape="1">
          <a:blip r:embed="rId11">
            <a:alphaModFix/>
          </a:blip>
          <a:srcRect b="0" l="0" r="0" t="0"/>
          <a:stretch/>
        </p:blipFill>
        <p:spPr>
          <a:xfrm>
            <a:off x="6184167" y="2800025"/>
            <a:ext cx="985405" cy="953992"/>
          </a:xfrm>
          <a:prstGeom prst="ellipse">
            <a:avLst/>
          </a:prstGeom>
          <a:noFill/>
          <a:ln cap="flat" cmpd="sng" w="28575">
            <a:solidFill>
              <a:srgbClr val="E3DCED"/>
            </a:solidFill>
            <a:prstDash val="solid"/>
            <a:round/>
            <a:headEnd len="sm" w="sm" type="none"/>
            <a:tailEnd len="sm" w="sm" type="none"/>
          </a:ln>
        </p:spPr>
      </p:pic>
      <p:cxnSp>
        <p:nvCxnSpPr>
          <p:cNvPr id="225" name="Google Shape;225;p16"/>
          <p:cNvCxnSpPr>
            <a:stCxn id="199" idx="2"/>
            <a:endCxn id="215" idx="0"/>
          </p:cNvCxnSpPr>
          <p:nvPr/>
        </p:nvCxnSpPr>
        <p:spPr>
          <a:xfrm>
            <a:off x="3091316" y="2459345"/>
            <a:ext cx="1126500" cy="318900"/>
          </a:xfrm>
          <a:prstGeom prst="straightConnector1">
            <a:avLst/>
          </a:prstGeom>
          <a:noFill/>
          <a:ln cap="flat" cmpd="sng" w="19050">
            <a:solidFill>
              <a:srgbClr val="714FA0"/>
            </a:solidFill>
            <a:prstDash val="solid"/>
            <a:round/>
            <a:headEnd len="sm" w="sm" type="none"/>
            <a:tailEnd len="sm" w="sm" type="none"/>
          </a:ln>
        </p:spPr>
      </p:cxnSp>
      <p:cxnSp>
        <p:nvCxnSpPr>
          <p:cNvPr id="226" name="Google Shape;226;p16"/>
          <p:cNvCxnSpPr>
            <a:stCxn id="199" idx="2"/>
            <a:endCxn id="201" idx="0"/>
          </p:cNvCxnSpPr>
          <p:nvPr/>
        </p:nvCxnSpPr>
        <p:spPr>
          <a:xfrm flipH="1">
            <a:off x="1999016" y="2459345"/>
            <a:ext cx="1092300" cy="318900"/>
          </a:xfrm>
          <a:prstGeom prst="straightConnector1">
            <a:avLst/>
          </a:prstGeom>
          <a:noFill/>
          <a:ln cap="flat" cmpd="sng" w="19050">
            <a:solidFill>
              <a:srgbClr val="714FA0"/>
            </a:solidFill>
            <a:prstDash val="solid"/>
            <a:round/>
            <a:headEnd len="sm" w="sm" type="none"/>
            <a:tailEnd len="sm" w="sm" type="none"/>
          </a:ln>
        </p:spPr>
      </p:cxnSp>
      <p:cxnSp>
        <p:nvCxnSpPr>
          <p:cNvPr id="227" name="Google Shape;227;p16"/>
          <p:cNvCxnSpPr>
            <a:stCxn id="194" idx="2"/>
            <a:endCxn id="198" idx="0"/>
          </p:cNvCxnSpPr>
          <p:nvPr/>
        </p:nvCxnSpPr>
        <p:spPr>
          <a:xfrm>
            <a:off x="4641571" y="1859700"/>
            <a:ext cx="2035200" cy="315600"/>
          </a:xfrm>
          <a:prstGeom prst="straightConnector1">
            <a:avLst/>
          </a:prstGeom>
          <a:noFill/>
          <a:ln cap="flat" cmpd="sng" w="19050">
            <a:solidFill>
              <a:srgbClr val="714FA0"/>
            </a:solidFill>
            <a:prstDash val="solid"/>
            <a:round/>
            <a:headEnd len="sm" w="sm" type="none"/>
            <a:tailEnd len="sm" w="sm" type="none"/>
          </a:ln>
        </p:spPr>
      </p:cxnSp>
      <p:cxnSp>
        <p:nvCxnSpPr>
          <p:cNvPr id="228" name="Google Shape;228;p16"/>
          <p:cNvCxnSpPr>
            <a:stCxn id="194" idx="2"/>
            <a:endCxn id="199" idx="0"/>
          </p:cNvCxnSpPr>
          <p:nvPr/>
        </p:nvCxnSpPr>
        <p:spPr>
          <a:xfrm flipH="1">
            <a:off x="3091171" y="1859700"/>
            <a:ext cx="1550400" cy="315600"/>
          </a:xfrm>
          <a:prstGeom prst="straightConnector1">
            <a:avLst/>
          </a:prstGeom>
          <a:noFill/>
          <a:ln cap="flat" cmpd="sng" w="19050">
            <a:solidFill>
              <a:srgbClr val="714FA0"/>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7"/>
          <p:cNvSpPr txBox="1"/>
          <p:nvPr/>
        </p:nvSpPr>
        <p:spPr>
          <a:xfrm>
            <a:off x="506412" y="915988"/>
            <a:ext cx="3886201"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MODELO ESPARTANO </a:t>
            </a:r>
            <a:endParaRPr b="0" i="0" sz="1400" u="none" cap="none" strike="noStrike">
              <a:solidFill>
                <a:srgbClr val="000000"/>
              </a:solidFill>
              <a:latin typeface="Arial"/>
              <a:ea typeface="Arial"/>
              <a:cs typeface="Arial"/>
              <a:sym typeface="Arial"/>
            </a:endParaRPr>
          </a:p>
          <a:p>
            <a:pPr indent="-174625" lvl="0" marL="185738"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En paralelo al modelo ateniense, el modelo espartano “adoptó y siguió siempre una política de conquistas, que convirtió a las virtudes militares en lo más importante para sus ciudadanos”. </a:t>
            </a:r>
            <a:endParaRPr b="0" i="0" sz="1400" u="none" cap="none" strike="noStrike">
              <a:solidFill>
                <a:srgbClr val="000000"/>
              </a:solidFill>
              <a:latin typeface="Arial"/>
              <a:ea typeface="Arial"/>
              <a:cs typeface="Arial"/>
              <a:sym typeface="Arial"/>
            </a:endParaRPr>
          </a:p>
        </p:txBody>
      </p:sp>
      <p:pic>
        <p:nvPicPr>
          <p:cNvPr descr="Casco de color negro&#10;&#10;Descripción generada automáticamente con confianza media" id="235" name="Google Shape;235;p17"/>
          <p:cNvPicPr preferRelativeResize="0"/>
          <p:nvPr/>
        </p:nvPicPr>
        <p:blipFill rotWithShape="1">
          <a:blip r:embed="rId3">
            <a:alphaModFix/>
          </a:blip>
          <a:srcRect b="-1" l="0" r="0" t="-1"/>
          <a:stretch/>
        </p:blipFill>
        <p:spPr>
          <a:xfrm>
            <a:off x="4761327" y="915988"/>
            <a:ext cx="3914361" cy="3959599"/>
          </a:xfrm>
          <a:prstGeom prst="rect">
            <a:avLst/>
          </a:prstGeom>
          <a:noFill/>
          <a:ln>
            <a:noFill/>
          </a:ln>
        </p:spPr>
      </p:pic>
      <p:sp>
        <p:nvSpPr>
          <p:cNvPr id="236" name="Google Shape;236;p1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237" name="Google Shape;237;p17"/>
          <p:cNvSpPr txBox="1"/>
          <p:nvPr/>
        </p:nvSpPr>
        <p:spPr>
          <a:xfrm flipH="1">
            <a:off x="4751388" y="5079651"/>
            <a:ext cx="39243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Los ciudadanos espartanos vivían para la vida militar. </a:t>
            </a:r>
            <a:r>
              <a:rPr b="0" i="0" lang="es-ES" sz="1000" u="none" cap="none" strike="noStrike">
                <a:solidFill>
                  <a:schemeClr val="dk1"/>
                </a:solidFill>
                <a:latin typeface="Calibri"/>
                <a:ea typeface="Calibri"/>
                <a:cs typeface="Calibri"/>
                <a:sym typeface="Calibri"/>
              </a:rPr>
              <a:t>(Crédito: docplayer.es)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cxnSp>
        <p:nvCxnSpPr>
          <p:cNvPr id="243" name="Google Shape;243;p18"/>
          <p:cNvCxnSpPr>
            <a:stCxn id="244" idx="2"/>
          </p:cNvCxnSpPr>
          <p:nvPr/>
        </p:nvCxnSpPr>
        <p:spPr>
          <a:xfrm>
            <a:off x="4572000" y="2543934"/>
            <a:ext cx="0" cy="984300"/>
          </a:xfrm>
          <a:prstGeom prst="straightConnector1">
            <a:avLst/>
          </a:prstGeom>
          <a:noFill/>
          <a:ln cap="flat" cmpd="sng" w="19050">
            <a:solidFill>
              <a:srgbClr val="00B2C3"/>
            </a:solidFill>
            <a:prstDash val="solid"/>
            <a:round/>
            <a:headEnd len="sm" w="sm" type="none"/>
            <a:tailEnd len="sm" w="sm" type="none"/>
          </a:ln>
        </p:spPr>
      </p:cxnSp>
      <p:sp>
        <p:nvSpPr>
          <p:cNvPr id="245" name="Google Shape;245;p18"/>
          <p:cNvSpPr txBox="1"/>
          <p:nvPr/>
        </p:nvSpPr>
        <p:spPr>
          <a:xfrm flipH="1">
            <a:off x="508528" y="5080100"/>
            <a:ext cx="5131733"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El modelo espartano era principalmente militarista. (Crédito: docplayer.es)</a:t>
            </a:r>
            <a:endParaRPr b="0" i="0" sz="1400" u="none" cap="none" strike="noStrike">
              <a:solidFill>
                <a:srgbClr val="000000"/>
              </a:solidFill>
              <a:latin typeface="Arial"/>
              <a:ea typeface="Arial"/>
              <a:cs typeface="Arial"/>
              <a:sym typeface="Arial"/>
            </a:endParaRPr>
          </a:p>
        </p:txBody>
      </p:sp>
      <p:sp>
        <p:nvSpPr>
          <p:cNvPr id="246" name="Google Shape;246;p1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247" name="Google Shape;247;p18"/>
          <p:cNvSpPr/>
          <p:nvPr/>
        </p:nvSpPr>
        <p:spPr>
          <a:xfrm>
            <a:off x="772387" y="923581"/>
            <a:ext cx="3737572" cy="470898"/>
          </a:xfrm>
          <a:prstGeom prst="rect">
            <a:avLst/>
          </a:prstGeom>
          <a:noFill/>
          <a:ln>
            <a:noFill/>
          </a:ln>
        </p:spPr>
        <p:txBody>
          <a:bodyPr anchorCtr="0" anchor="t" bIns="0" lIns="0" spcFirstLastPara="1" rIns="0" wrap="square" tIns="0">
            <a:spAutoFit/>
          </a:bodyPr>
          <a:lstStyle/>
          <a:p>
            <a:pPr indent="0" lvl="0" marL="11725" marR="0" rtl="0" algn="l">
              <a:lnSpc>
                <a:spcPct val="90000"/>
              </a:lnSpc>
              <a:spcBef>
                <a:spcPts val="0"/>
              </a:spcBef>
              <a:spcAft>
                <a:spcPts val="0"/>
              </a:spcAft>
              <a:buClr>
                <a:srgbClr val="000000"/>
              </a:buClr>
              <a:buSzPts val="1600"/>
              <a:buFont typeface="Arial"/>
              <a:buNone/>
            </a:pPr>
            <a:r>
              <a:rPr b="0" i="0" lang="es-ES" sz="1600" u="none" cap="none" strike="noStrike">
                <a:solidFill>
                  <a:srgbClr val="EE4639"/>
                </a:solidFill>
                <a:latin typeface="Calibri"/>
                <a:ea typeface="Calibri"/>
                <a:cs typeface="Calibri"/>
                <a:sym typeface="Calibri"/>
              </a:rPr>
              <a:t>CLASES SOCIALES</a:t>
            </a:r>
            <a:endParaRPr b="0" i="0" sz="1400" u="none" cap="none" strike="noStrike">
              <a:solidFill>
                <a:srgbClr val="000000"/>
              </a:solidFill>
              <a:latin typeface="Arial"/>
              <a:ea typeface="Arial"/>
              <a:cs typeface="Arial"/>
              <a:sym typeface="Arial"/>
            </a:endParaRPr>
          </a:p>
          <a:p>
            <a:pPr indent="0" lvl="0" marL="11725" marR="0" rtl="0" algn="l">
              <a:lnSpc>
                <a:spcPct val="90000"/>
              </a:lnSpc>
              <a:spcBef>
                <a:spcPts val="0"/>
              </a:spcBef>
              <a:spcAft>
                <a:spcPts val="0"/>
              </a:spcAft>
              <a:buClr>
                <a:srgbClr val="000000"/>
              </a:buClr>
              <a:buSzPts val="1800"/>
              <a:buFont typeface="Arial"/>
              <a:buNone/>
            </a:pPr>
            <a:r>
              <a:rPr b="1" i="0" lang="es-ES" sz="1800" u="none" cap="none" strike="noStrike">
                <a:solidFill>
                  <a:srgbClr val="EE4639"/>
                </a:solidFill>
                <a:latin typeface="Calibri"/>
                <a:ea typeface="Calibri"/>
                <a:cs typeface="Calibri"/>
                <a:sym typeface="Calibri"/>
              </a:rPr>
              <a:t>EN ESPARTA</a:t>
            </a:r>
            <a:endParaRPr b="0" i="0" sz="1400" u="none" cap="none" strike="noStrike">
              <a:solidFill>
                <a:srgbClr val="000000"/>
              </a:solidFill>
              <a:latin typeface="Arial"/>
              <a:ea typeface="Arial"/>
              <a:cs typeface="Arial"/>
              <a:sym typeface="Arial"/>
            </a:endParaRPr>
          </a:p>
        </p:txBody>
      </p:sp>
      <p:sp>
        <p:nvSpPr>
          <p:cNvPr id="248" name="Google Shape;248;p18"/>
          <p:cNvSpPr/>
          <p:nvPr/>
        </p:nvSpPr>
        <p:spPr>
          <a:xfrm rot="5400000">
            <a:off x="511500" y="912681"/>
            <a:ext cx="211672" cy="210869"/>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49" name="Google Shape;249;p18"/>
          <p:cNvPicPr preferRelativeResize="0"/>
          <p:nvPr/>
        </p:nvPicPr>
        <p:blipFill rotWithShape="1">
          <a:blip r:embed="rId3">
            <a:alphaModFix/>
          </a:blip>
          <a:srcRect b="0" l="0" r="0" t="0"/>
          <a:stretch/>
        </p:blipFill>
        <p:spPr>
          <a:xfrm>
            <a:off x="566792" y="966062"/>
            <a:ext cx="101088" cy="104106"/>
          </a:xfrm>
          <a:prstGeom prst="rect">
            <a:avLst/>
          </a:prstGeom>
          <a:noFill/>
          <a:ln>
            <a:noFill/>
          </a:ln>
        </p:spPr>
      </p:pic>
      <p:sp>
        <p:nvSpPr>
          <p:cNvPr id="244" name="Google Shape;244;p18"/>
          <p:cNvSpPr/>
          <p:nvPr/>
        </p:nvSpPr>
        <p:spPr>
          <a:xfrm>
            <a:off x="3609585" y="1947361"/>
            <a:ext cx="1924829" cy="596573"/>
          </a:xfrm>
          <a:prstGeom prst="roundRect">
            <a:avLst>
              <a:gd fmla="val 21751" name="adj"/>
            </a:avLst>
          </a:prstGeom>
          <a:solidFill>
            <a:srgbClr val="00B2C3"/>
          </a:solidFill>
          <a:ln>
            <a:noFill/>
          </a:ln>
        </p:spPr>
        <p:txBody>
          <a:bodyPr anchorCtr="0" anchor="ctr" bIns="0" lIns="0" spcFirstLastPara="1" rIns="0" wrap="square" tIns="0">
            <a:noAutofit/>
          </a:bodyPr>
          <a:lstStyle/>
          <a:p>
            <a:pPr indent="6350" lvl="0" marL="0" marR="0" rtl="0" algn="ctr">
              <a:lnSpc>
                <a:spcPct val="9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GRUPOS SOCIALES</a:t>
            </a:r>
            <a:endParaRPr b="0" i="0" sz="1400" u="none" cap="none" strike="noStrike">
              <a:solidFill>
                <a:srgbClr val="000000"/>
              </a:solidFill>
              <a:latin typeface="Arial"/>
              <a:ea typeface="Arial"/>
              <a:cs typeface="Arial"/>
              <a:sym typeface="Arial"/>
            </a:endParaRPr>
          </a:p>
          <a:p>
            <a:pPr indent="6350" lvl="0" marL="0" marR="0" rtl="0" algn="ctr">
              <a:lnSpc>
                <a:spcPct val="9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PRINCIPALES</a:t>
            </a:r>
            <a:endParaRPr b="0" i="0" sz="1400" u="none" cap="none" strike="noStrike">
              <a:solidFill>
                <a:schemeClr val="lt1"/>
              </a:solidFill>
              <a:latin typeface="Calibri"/>
              <a:ea typeface="Calibri"/>
              <a:cs typeface="Calibri"/>
              <a:sym typeface="Calibri"/>
            </a:endParaRPr>
          </a:p>
        </p:txBody>
      </p:sp>
      <p:sp>
        <p:nvSpPr>
          <p:cNvPr id="250" name="Google Shape;250;p18"/>
          <p:cNvSpPr/>
          <p:nvPr/>
        </p:nvSpPr>
        <p:spPr>
          <a:xfrm>
            <a:off x="1021624" y="2906085"/>
            <a:ext cx="2160779" cy="426243"/>
          </a:xfrm>
          <a:prstGeom prst="roundRect">
            <a:avLst>
              <a:gd fmla="val 25850" name="adj"/>
            </a:avLst>
          </a:prstGeom>
          <a:solidFill>
            <a:srgbClr val="FF7828"/>
          </a:solidFill>
          <a:ln>
            <a:noFill/>
          </a:ln>
        </p:spPr>
        <p:txBody>
          <a:bodyPr anchorCtr="0" anchor="ctr" bIns="0" lIns="0" spcFirstLastPara="1" rIns="0" wrap="square" tIns="0">
            <a:noAutofit/>
          </a:bodyPr>
          <a:lstStyle/>
          <a:p>
            <a:pPr indent="6350" lvl="0" marL="0" marR="0" rtl="0" algn="ctr">
              <a:lnSpc>
                <a:spcPct val="9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ESPARTIATAS </a:t>
            </a:r>
            <a:r>
              <a:rPr b="0" i="0" lang="es-ES" sz="1400" u="none" cap="none" strike="noStrike">
                <a:solidFill>
                  <a:schemeClr val="lt1"/>
                </a:solidFill>
                <a:latin typeface="Calibri"/>
                <a:ea typeface="Calibri"/>
                <a:cs typeface="Calibri"/>
                <a:sym typeface="Calibri"/>
              </a:rPr>
              <a:t>U HOMOIOI</a:t>
            </a:r>
            <a:endParaRPr b="0" i="0" sz="1400" u="none" cap="none" strike="noStrike">
              <a:solidFill>
                <a:srgbClr val="000000"/>
              </a:solidFill>
              <a:latin typeface="Arial"/>
              <a:ea typeface="Arial"/>
              <a:cs typeface="Arial"/>
              <a:sym typeface="Arial"/>
            </a:endParaRPr>
          </a:p>
        </p:txBody>
      </p:sp>
      <p:sp>
        <p:nvSpPr>
          <p:cNvPr id="251" name="Google Shape;251;p18"/>
          <p:cNvSpPr/>
          <p:nvPr/>
        </p:nvSpPr>
        <p:spPr>
          <a:xfrm>
            <a:off x="1021624" y="3528198"/>
            <a:ext cx="2160779" cy="1126225"/>
          </a:xfrm>
          <a:prstGeom prst="roundRect">
            <a:avLst>
              <a:gd fmla="val 13542" name="adj"/>
            </a:avLst>
          </a:prstGeom>
          <a:solidFill>
            <a:srgbClr val="FFD8C2"/>
          </a:solidFill>
          <a:ln>
            <a:noFill/>
          </a:ln>
        </p:spPr>
        <p:txBody>
          <a:bodyPr anchorCtr="0" anchor="t" bIns="0" lIns="0" spcFirstLastPara="1" rIns="0" wrap="square" tIns="144000">
            <a:noAutofit/>
          </a:bodyPr>
          <a:lstStyle/>
          <a:p>
            <a:pPr indent="6350" lvl="0" marL="0" marR="0" rtl="0" algn="ctr">
              <a:lnSpc>
                <a:spcPct val="9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Ciudadanos libres</a:t>
            </a:r>
            <a:endParaRPr b="0" i="0" sz="1400" u="none" cap="none" strike="noStrike">
              <a:solidFill>
                <a:srgbClr val="000000"/>
              </a:solidFill>
              <a:latin typeface="Arial"/>
              <a:ea typeface="Arial"/>
              <a:cs typeface="Arial"/>
              <a:sym typeface="Arial"/>
            </a:endParaRPr>
          </a:p>
          <a:p>
            <a:pPr indent="6350" lvl="0" marL="0" marR="0" rtl="0" algn="ctr">
              <a:lnSpc>
                <a:spcPct val="9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descendientes de los vencedores; su principal función era la guerra y la política</a:t>
            </a:r>
            <a:endParaRPr b="0" i="0" sz="1400" u="none" cap="none" strike="noStrike">
              <a:solidFill>
                <a:srgbClr val="000000"/>
              </a:solidFill>
              <a:latin typeface="Arial"/>
              <a:ea typeface="Arial"/>
              <a:cs typeface="Arial"/>
              <a:sym typeface="Arial"/>
            </a:endParaRPr>
          </a:p>
        </p:txBody>
      </p:sp>
      <p:sp>
        <p:nvSpPr>
          <p:cNvPr id="252" name="Google Shape;252;p18"/>
          <p:cNvSpPr/>
          <p:nvPr/>
        </p:nvSpPr>
        <p:spPr>
          <a:xfrm>
            <a:off x="3491610" y="2906085"/>
            <a:ext cx="2160779" cy="426243"/>
          </a:xfrm>
          <a:prstGeom prst="roundRect">
            <a:avLst>
              <a:gd fmla="val 25850" name="adj"/>
            </a:avLst>
          </a:prstGeom>
          <a:solidFill>
            <a:srgbClr val="714FA0"/>
          </a:solidFill>
          <a:ln>
            <a:noFill/>
          </a:ln>
        </p:spPr>
        <p:txBody>
          <a:bodyPr anchorCtr="0" anchor="ctr" bIns="0" lIns="0" spcFirstLastPara="1" rIns="0" wrap="square" tIns="0">
            <a:noAutofit/>
          </a:bodyPr>
          <a:lstStyle/>
          <a:p>
            <a:pPr indent="6350" lvl="0" marL="0" marR="0" rtl="0" algn="ctr">
              <a:lnSpc>
                <a:spcPct val="9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PERIECOS</a:t>
            </a:r>
            <a:endParaRPr b="0" i="0" sz="1400" u="none" cap="none" strike="noStrike">
              <a:solidFill>
                <a:schemeClr val="lt1"/>
              </a:solidFill>
              <a:latin typeface="Calibri"/>
              <a:ea typeface="Calibri"/>
              <a:cs typeface="Calibri"/>
              <a:sym typeface="Calibri"/>
            </a:endParaRPr>
          </a:p>
        </p:txBody>
      </p:sp>
      <p:sp>
        <p:nvSpPr>
          <p:cNvPr id="253" name="Google Shape;253;p18"/>
          <p:cNvSpPr/>
          <p:nvPr/>
        </p:nvSpPr>
        <p:spPr>
          <a:xfrm>
            <a:off x="3491610" y="3528198"/>
            <a:ext cx="2160779" cy="1126225"/>
          </a:xfrm>
          <a:prstGeom prst="roundRect">
            <a:avLst>
              <a:gd fmla="val 13542" name="adj"/>
            </a:avLst>
          </a:prstGeom>
          <a:solidFill>
            <a:srgbClr val="E3DCED"/>
          </a:solidFill>
          <a:ln>
            <a:noFill/>
          </a:ln>
        </p:spPr>
        <p:txBody>
          <a:bodyPr anchorCtr="0" anchor="t" bIns="0" lIns="0" spcFirstLastPara="1" rIns="0" wrap="square" tIns="144000">
            <a:noAutofit/>
          </a:bodyPr>
          <a:lstStyle/>
          <a:p>
            <a:pPr indent="6350" lvl="0" marL="0" marR="0" rtl="0" algn="ctr">
              <a:lnSpc>
                <a:spcPct val="9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Extranjeros</a:t>
            </a:r>
            <a:endParaRPr b="0" i="0" sz="1400" u="none" cap="none" strike="noStrike">
              <a:solidFill>
                <a:srgbClr val="000000"/>
              </a:solidFill>
              <a:latin typeface="Arial"/>
              <a:ea typeface="Arial"/>
              <a:cs typeface="Arial"/>
              <a:sym typeface="Arial"/>
            </a:endParaRPr>
          </a:p>
          <a:p>
            <a:pPr indent="6350" lvl="0" marL="0" marR="0" rtl="0" algn="ctr">
              <a:lnSpc>
                <a:spcPct val="9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hombres libres que vivían en las regiones periféricas; carecen de derechos en la polis principal</a:t>
            </a:r>
            <a:endParaRPr b="0" i="0" sz="1400" u="none" cap="none" strike="noStrike">
              <a:solidFill>
                <a:srgbClr val="000000"/>
              </a:solidFill>
              <a:latin typeface="Arial"/>
              <a:ea typeface="Arial"/>
              <a:cs typeface="Arial"/>
              <a:sym typeface="Arial"/>
            </a:endParaRPr>
          </a:p>
        </p:txBody>
      </p:sp>
      <p:sp>
        <p:nvSpPr>
          <p:cNvPr id="254" name="Google Shape;254;p18"/>
          <p:cNvSpPr/>
          <p:nvPr/>
        </p:nvSpPr>
        <p:spPr>
          <a:xfrm>
            <a:off x="5961596" y="2906085"/>
            <a:ext cx="2160779" cy="426243"/>
          </a:xfrm>
          <a:prstGeom prst="roundRect">
            <a:avLst>
              <a:gd fmla="val 25850" name="adj"/>
            </a:avLst>
          </a:prstGeom>
          <a:solidFill>
            <a:srgbClr val="92C34D"/>
          </a:solidFill>
          <a:ln>
            <a:noFill/>
          </a:ln>
        </p:spPr>
        <p:txBody>
          <a:bodyPr anchorCtr="0" anchor="ctr" bIns="0" lIns="0" spcFirstLastPara="1" rIns="0" wrap="square" tIns="0">
            <a:noAutofit/>
          </a:bodyPr>
          <a:lstStyle/>
          <a:p>
            <a:pPr indent="6350" lvl="0" marL="0" marR="0" rtl="0" algn="ctr">
              <a:lnSpc>
                <a:spcPct val="90000"/>
              </a:lnSpc>
              <a:spcBef>
                <a:spcPts val="0"/>
              </a:spcBef>
              <a:spcAft>
                <a:spcPts val="0"/>
              </a:spcAft>
              <a:buClr>
                <a:srgbClr val="000000"/>
              </a:buClr>
              <a:buSzPts val="1400"/>
              <a:buFont typeface="Arial"/>
              <a:buNone/>
            </a:pPr>
            <a:r>
              <a:rPr b="1" i="0" lang="es-ES" sz="1400" u="none" cap="none" strike="noStrike">
                <a:solidFill>
                  <a:schemeClr val="lt1"/>
                </a:solidFill>
                <a:latin typeface="Calibri"/>
                <a:ea typeface="Calibri"/>
                <a:cs typeface="Calibri"/>
                <a:sym typeface="Calibri"/>
              </a:rPr>
              <a:t>ILOTAS</a:t>
            </a:r>
            <a:endParaRPr b="0" i="0" sz="1400" u="none" cap="none" strike="noStrike">
              <a:solidFill>
                <a:schemeClr val="lt1"/>
              </a:solidFill>
              <a:latin typeface="Calibri"/>
              <a:ea typeface="Calibri"/>
              <a:cs typeface="Calibri"/>
              <a:sym typeface="Calibri"/>
            </a:endParaRPr>
          </a:p>
        </p:txBody>
      </p:sp>
      <p:sp>
        <p:nvSpPr>
          <p:cNvPr id="255" name="Google Shape;255;p18"/>
          <p:cNvSpPr/>
          <p:nvPr/>
        </p:nvSpPr>
        <p:spPr>
          <a:xfrm>
            <a:off x="5961596" y="3528198"/>
            <a:ext cx="2160779" cy="1126225"/>
          </a:xfrm>
          <a:prstGeom prst="roundRect">
            <a:avLst>
              <a:gd fmla="val 13542" name="adj"/>
            </a:avLst>
          </a:prstGeom>
          <a:solidFill>
            <a:srgbClr val="DDEEC8"/>
          </a:solidFill>
          <a:ln>
            <a:noFill/>
          </a:ln>
        </p:spPr>
        <p:txBody>
          <a:bodyPr anchorCtr="0" anchor="t" bIns="0" lIns="0" spcFirstLastPara="1" rIns="0" wrap="square" tIns="144000">
            <a:noAutofit/>
          </a:bodyPr>
          <a:lstStyle/>
          <a:p>
            <a:pPr indent="6350" lvl="0" marL="0" marR="0" rtl="0" algn="ctr">
              <a:lnSpc>
                <a:spcPct val="9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Esclavos</a:t>
            </a:r>
            <a:endParaRPr b="0" i="0" sz="1400" u="none" cap="none" strike="noStrike">
              <a:solidFill>
                <a:srgbClr val="000000"/>
              </a:solidFill>
              <a:latin typeface="Arial"/>
              <a:ea typeface="Arial"/>
              <a:cs typeface="Arial"/>
              <a:sym typeface="Arial"/>
            </a:endParaRPr>
          </a:p>
          <a:p>
            <a:pPr indent="6350" lvl="0" marL="0" marR="0" rtl="0" algn="ctr">
              <a:lnSpc>
                <a:spcPct val="9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descendientes de los vencidos</a:t>
            </a:r>
            <a:endParaRPr b="0" i="0" sz="1400" u="none" cap="none" strike="noStrike">
              <a:solidFill>
                <a:srgbClr val="000000"/>
              </a:solidFill>
              <a:latin typeface="Arial"/>
              <a:ea typeface="Arial"/>
              <a:cs typeface="Arial"/>
              <a:sym typeface="Arial"/>
            </a:endParaRPr>
          </a:p>
        </p:txBody>
      </p:sp>
      <p:cxnSp>
        <p:nvCxnSpPr>
          <p:cNvPr id="256" name="Google Shape;256;p18"/>
          <p:cNvCxnSpPr>
            <a:stCxn id="250" idx="0"/>
            <a:endCxn id="254" idx="0"/>
          </p:cNvCxnSpPr>
          <p:nvPr/>
        </p:nvCxnSpPr>
        <p:spPr>
          <a:xfrm flipH="1" rot="-5400000">
            <a:off x="4571763" y="436335"/>
            <a:ext cx="600" cy="4940100"/>
          </a:xfrm>
          <a:prstGeom prst="bentConnector3">
            <a:avLst>
              <a:gd fmla="val -37041667" name="adj1"/>
            </a:avLst>
          </a:prstGeom>
          <a:noFill/>
          <a:ln cap="flat" cmpd="sng" w="19050">
            <a:solidFill>
              <a:srgbClr val="00B2C3"/>
            </a:solidFill>
            <a:prstDash val="solid"/>
            <a:round/>
            <a:headEnd len="sm" w="sm" type="none"/>
            <a:tailEnd len="sm" w="sm" type="none"/>
          </a:ln>
        </p:spPr>
      </p:cxnSp>
      <p:cxnSp>
        <p:nvCxnSpPr>
          <p:cNvPr id="257" name="Google Shape;257;p18"/>
          <p:cNvCxnSpPr>
            <a:stCxn id="254" idx="2"/>
            <a:endCxn id="255" idx="0"/>
          </p:cNvCxnSpPr>
          <p:nvPr/>
        </p:nvCxnSpPr>
        <p:spPr>
          <a:xfrm>
            <a:off x="7041986" y="3332328"/>
            <a:ext cx="0" cy="195900"/>
          </a:xfrm>
          <a:prstGeom prst="straightConnector1">
            <a:avLst/>
          </a:prstGeom>
          <a:noFill/>
          <a:ln cap="flat" cmpd="sng" w="19050">
            <a:solidFill>
              <a:srgbClr val="00B2C3"/>
            </a:solidFill>
            <a:prstDash val="solid"/>
            <a:round/>
            <a:headEnd len="sm" w="sm" type="none"/>
            <a:tailEnd len="sm" w="sm" type="none"/>
          </a:ln>
        </p:spPr>
      </p:cxnSp>
      <p:cxnSp>
        <p:nvCxnSpPr>
          <p:cNvPr id="258" name="Google Shape;258;p18"/>
          <p:cNvCxnSpPr/>
          <p:nvPr/>
        </p:nvCxnSpPr>
        <p:spPr>
          <a:xfrm>
            <a:off x="2108364" y="3332328"/>
            <a:ext cx="0" cy="195870"/>
          </a:xfrm>
          <a:prstGeom prst="straightConnector1">
            <a:avLst/>
          </a:prstGeom>
          <a:noFill/>
          <a:ln cap="flat" cmpd="sng" w="19050">
            <a:solidFill>
              <a:srgbClr val="00B2C3"/>
            </a:solidFill>
            <a:prstDash val="solid"/>
            <a:round/>
            <a:headEnd len="sm" w="sm" type="none"/>
            <a:tailEnd len="sm" w="sm" type="none"/>
          </a:ln>
        </p:spPr>
      </p:cxnSp>
      <p:pic>
        <p:nvPicPr>
          <p:cNvPr id="259" name="Google Shape;259;p18"/>
          <p:cNvPicPr preferRelativeResize="0"/>
          <p:nvPr/>
        </p:nvPicPr>
        <p:blipFill rotWithShape="1">
          <a:blip r:embed="rId4">
            <a:alphaModFix/>
          </a:blip>
          <a:srcRect b="0" l="0" r="0" t="0"/>
          <a:stretch/>
        </p:blipFill>
        <p:spPr>
          <a:xfrm>
            <a:off x="5703126" y="1263662"/>
            <a:ext cx="911677" cy="1367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9"/>
          <p:cNvSpPr txBox="1"/>
          <p:nvPr/>
        </p:nvSpPr>
        <p:spPr>
          <a:xfrm>
            <a:off x="506413" y="915988"/>
            <a:ext cx="3886200" cy="180049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CIVES ROMANI </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Según Lázaro Guillamón, “el concepto de ciudadano romano es esencialmente jurídico, de suerte que toda persona, independiente de su origen, raza, incluso si llegó a ser esclava y fue manumitida, podía llegar a ser ciudadana romana”. </a:t>
            </a:r>
            <a:endParaRPr b="0" i="0" sz="1400" u="none" cap="none" strike="noStrike">
              <a:solidFill>
                <a:srgbClr val="000000"/>
              </a:solidFill>
              <a:latin typeface="Arial"/>
              <a:ea typeface="Arial"/>
              <a:cs typeface="Arial"/>
              <a:sym typeface="Arial"/>
            </a:endParaRPr>
          </a:p>
        </p:txBody>
      </p:sp>
      <p:sp>
        <p:nvSpPr>
          <p:cNvPr id="266" name="Google Shape;266;p19"/>
          <p:cNvSpPr txBox="1"/>
          <p:nvPr/>
        </p:nvSpPr>
        <p:spPr>
          <a:xfrm flipH="1">
            <a:off x="4755544" y="5080100"/>
            <a:ext cx="3748376"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 ciudadanía romana cohesionaba al imperio romano. </a:t>
            </a:r>
            <a:r>
              <a:rPr b="0" i="0" lang="es-ES" sz="1000" u="none" cap="none" strike="noStrike">
                <a:solidFill>
                  <a:schemeClr val="dk1"/>
                </a:solidFill>
                <a:latin typeface="Calibri"/>
                <a:ea typeface="Calibri"/>
                <a:cs typeface="Calibri"/>
                <a:sym typeface="Calibri"/>
              </a:rPr>
              <a:t>(Crédito: INTEF)</a:t>
            </a:r>
            <a:endParaRPr b="0" i="0" sz="1400" u="none" cap="none" strike="noStrike">
              <a:solidFill>
                <a:srgbClr val="000000"/>
              </a:solidFill>
              <a:latin typeface="Arial"/>
              <a:ea typeface="Arial"/>
              <a:cs typeface="Arial"/>
              <a:sym typeface="Arial"/>
            </a:endParaRPr>
          </a:p>
        </p:txBody>
      </p:sp>
      <p:pic>
        <p:nvPicPr>
          <p:cNvPr descr="Imagen que contiene hombre, persona, viendo, sostener&#10;&#10;Descripción generada automáticamente" id="267" name="Google Shape;267;p19"/>
          <p:cNvPicPr preferRelativeResize="0"/>
          <p:nvPr/>
        </p:nvPicPr>
        <p:blipFill rotWithShape="1">
          <a:blip r:embed="rId3">
            <a:alphaModFix/>
          </a:blip>
          <a:srcRect b="0" l="0" r="0" t="-3005"/>
          <a:stretch/>
        </p:blipFill>
        <p:spPr>
          <a:xfrm>
            <a:off x="4751388" y="797077"/>
            <a:ext cx="3924300" cy="4076548"/>
          </a:xfrm>
          <a:prstGeom prst="rect">
            <a:avLst/>
          </a:prstGeom>
          <a:noFill/>
          <a:ln>
            <a:noFill/>
          </a:ln>
        </p:spPr>
      </p:pic>
      <p:sp>
        <p:nvSpPr>
          <p:cNvPr id="268" name="Google Shape;268;p1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2" name="Google Shape;62;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3" name="Google Shape;63;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 name="Google Shape;64;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3300"/>
              <a:buFont typeface="Arial"/>
              <a:buNone/>
            </a:pPr>
            <a:r>
              <a:rPr b="0" i="0" lang="es-ES" sz="3300" u="none" cap="none" strike="noStrike">
                <a:solidFill>
                  <a:schemeClr val="lt1"/>
                </a:solidFill>
                <a:latin typeface="Arial"/>
                <a:ea typeface="Arial"/>
                <a:cs typeface="Arial"/>
                <a:sym typeface="Arial"/>
              </a:rPr>
              <a:t>INTRODUCCIÓN</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3300"/>
              <a:buFont typeface="Arial"/>
              <a:buNone/>
            </a:pPr>
            <a:r>
              <a:rPr b="1" i="0" lang="es-ES" sz="3300" u="none" cap="none" strike="noStrike">
                <a:solidFill>
                  <a:schemeClr val="lt1"/>
                </a:solidFill>
                <a:latin typeface="Arial"/>
                <a:ea typeface="Arial"/>
                <a:cs typeface="Arial"/>
                <a:sym typeface="Arial"/>
              </a:rPr>
              <a:t>DE LA SESIÓN</a:t>
            </a:r>
            <a:endParaRPr b="0" i="0" sz="1400" u="none" cap="none" strike="noStrike">
              <a:solidFill>
                <a:srgbClr val="000000"/>
              </a:solidFill>
              <a:latin typeface="Arial"/>
              <a:ea typeface="Arial"/>
              <a:cs typeface="Arial"/>
              <a:sym typeface="Arial"/>
            </a:endParaRPr>
          </a:p>
        </p:txBody>
      </p:sp>
      <p:pic>
        <p:nvPicPr>
          <p:cNvPr id="65" name="Google Shape;65;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6" name="Google Shape;66;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Imagen que contiene interior, foto, viejo, posando&#10;&#10;Descripción generada automáticamente" id="274" name="Google Shape;274;p20"/>
          <p:cNvPicPr preferRelativeResize="0"/>
          <p:nvPr/>
        </p:nvPicPr>
        <p:blipFill rotWithShape="1">
          <a:blip r:embed="rId3">
            <a:alphaModFix/>
          </a:blip>
          <a:srcRect b="0" l="14901" r="22844" t="0"/>
          <a:stretch/>
        </p:blipFill>
        <p:spPr>
          <a:xfrm>
            <a:off x="4757212" y="918637"/>
            <a:ext cx="3918476" cy="3954988"/>
          </a:xfrm>
          <a:prstGeom prst="rect">
            <a:avLst/>
          </a:prstGeom>
          <a:noFill/>
          <a:ln>
            <a:noFill/>
          </a:ln>
        </p:spPr>
      </p:pic>
      <p:sp>
        <p:nvSpPr>
          <p:cNvPr id="275" name="Google Shape;275;p20"/>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276" name="Google Shape;276;p20"/>
          <p:cNvSpPr txBox="1"/>
          <p:nvPr/>
        </p:nvSpPr>
        <p:spPr>
          <a:xfrm>
            <a:off x="506413" y="915988"/>
            <a:ext cx="3886200"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CIVES ROMANI </a:t>
            </a:r>
            <a:endParaRPr b="0" i="0" sz="1400" u="none" cap="none" strike="noStrike">
              <a:solidFill>
                <a:srgbClr val="000000"/>
              </a:solidFill>
              <a:latin typeface="Arial"/>
              <a:ea typeface="Arial"/>
              <a:cs typeface="Arial"/>
              <a:sym typeface="Arial"/>
            </a:endParaRPr>
          </a:p>
          <a:p>
            <a:pPr indent="-174625" lvl="0" marL="185738"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“Ser ciudadano romano implicaba estar integrado en un sistema jurídico organizado y seguro y, además, permitía acceder a una posición socio-económica e incluso política elevada”. </a:t>
            </a:r>
            <a:endParaRPr b="0" i="0" sz="1100" u="none" cap="none" strike="noStrike">
              <a:solidFill>
                <a:schemeClr val="dk1"/>
              </a:solidFill>
              <a:latin typeface="Calibri"/>
              <a:ea typeface="Calibri"/>
              <a:cs typeface="Calibri"/>
              <a:sym typeface="Calibri"/>
            </a:endParaRPr>
          </a:p>
        </p:txBody>
      </p:sp>
      <p:sp>
        <p:nvSpPr>
          <p:cNvPr id="277" name="Google Shape;277;p20"/>
          <p:cNvSpPr txBox="1"/>
          <p:nvPr/>
        </p:nvSpPr>
        <p:spPr>
          <a:xfrm flipH="1">
            <a:off x="4755544" y="4930208"/>
            <a:ext cx="3748376"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 ciudadanía era esencial para participar de la vida política de Roma. </a:t>
            </a:r>
            <a:r>
              <a:rPr b="0" i="0" lang="es-ES" sz="1000" u="none" cap="none" strike="noStrike">
                <a:solidFill>
                  <a:schemeClr val="dk1"/>
                </a:solidFill>
                <a:latin typeface="Calibri"/>
                <a:ea typeface="Calibri"/>
                <a:cs typeface="Calibri"/>
                <a:sym typeface="Calibri"/>
              </a:rPr>
              <a:t>(Crédito: Derecho Romano)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1"/>
          <p:cNvSpPr txBox="1"/>
          <p:nvPr/>
        </p:nvSpPr>
        <p:spPr>
          <a:xfrm>
            <a:off x="506412" y="915988"/>
            <a:ext cx="3889376" cy="2292935"/>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CIVES ROMANI </a:t>
            </a:r>
            <a:endParaRPr b="0" i="0" sz="1400" u="none" cap="none" strike="noStrike">
              <a:solidFill>
                <a:srgbClr val="000000"/>
              </a:solidFill>
              <a:latin typeface="Arial"/>
              <a:ea typeface="Arial"/>
              <a:cs typeface="Arial"/>
              <a:sym typeface="Arial"/>
            </a:endParaRPr>
          </a:p>
          <a:p>
            <a:pPr indent="-174625" lvl="0" marL="185738" marR="0" rtl="0" algn="l">
              <a:lnSpc>
                <a:spcPct val="100000"/>
              </a:lnSpc>
              <a:spcBef>
                <a:spcPts val="60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Eran ciudadanos: los nacidos en un matrimonio entre ciudadanos, los esclavos liberados (libertos), quienes podían comprarla, los que cumplían servicios extraordinarios, los hijos de esclavos liberados, etc.</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74625" lvl="0" marL="185738" marR="0" rtl="0" algn="l">
              <a:lnSpc>
                <a:spcPct val="100000"/>
              </a:lnSpc>
              <a:spcBef>
                <a:spcPts val="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Se perdía la ciudadanía por traición a Roma. </a:t>
            </a:r>
            <a:endParaRPr b="0" i="0" sz="1400" u="none" cap="none" strike="noStrike">
              <a:solidFill>
                <a:srgbClr val="000000"/>
              </a:solidFill>
              <a:latin typeface="Arial"/>
              <a:ea typeface="Arial"/>
              <a:cs typeface="Arial"/>
              <a:sym typeface="Arial"/>
            </a:endParaRPr>
          </a:p>
        </p:txBody>
      </p:sp>
      <p:pic>
        <p:nvPicPr>
          <p:cNvPr descr="Moneda de color dorado&#10;&#10;Descripción generada automáticamente con confianza baja" id="284" name="Google Shape;284;p21"/>
          <p:cNvPicPr preferRelativeResize="0"/>
          <p:nvPr/>
        </p:nvPicPr>
        <p:blipFill rotWithShape="1">
          <a:blip r:embed="rId3">
            <a:alphaModFix/>
          </a:blip>
          <a:srcRect b="0" l="0" r="0" t="0"/>
          <a:stretch/>
        </p:blipFill>
        <p:spPr>
          <a:xfrm>
            <a:off x="4900656" y="1099304"/>
            <a:ext cx="3633081" cy="3594933"/>
          </a:xfrm>
          <a:prstGeom prst="rect">
            <a:avLst/>
          </a:prstGeom>
          <a:noFill/>
          <a:ln>
            <a:noFill/>
          </a:ln>
        </p:spPr>
      </p:pic>
      <p:sp>
        <p:nvSpPr>
          <p:cNvPr id="285" name="Google Shape;285;p2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286" name="Google Shape;286;p21"/>
          <p:cNvSpPr txBox="1"/>
          <p:nvPr/>
        </p:nvSpPr>
        <p:spPr>
          <a:xfrm flipH="1">
            <a:off x="4755544" y="4930208"/>
            <a:ext cx="3748376"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Los gladiadores eran principalmente esclavos que podían lograr su ciudadanía si eran liberados. </a:t>
            </a:r>
            <a:r>
              <a:rPr b="0" i="0" lang="es-ES" sz="1000" u="none" cap="none" strike="noStrike">
                <a:solidFill>
                  <a:schemeClr val="dk1"/>
                </a:solidFill>
                <a:latin typeface="Calibri"/>
                <a:ea typeface="Calibri"/>
                <a:cs typeface="Calibri"/>
                <a:sym typeface="Calibri"/>
              </a:rPr>
              <a:t>(Crédito: Scala/Firenze)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nvSpPr>
        <p:spPr>
          <a:xfrm>
            <a:off x="506866" y="916442"/>
            <a:ext cx="3885747" cy="204671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DERECHOS CIUDADANOS </a:t>
            </a:r>
            <a:endParaRPr b="0" i="0" sz="1400" u="none" cap="none" strike="noStrike">
              <a:solidFill>
                <a:srgbClr val="000000"/>
              </a:solidFill>
              <a:latin typeface="Arial"/>
              <a:ea typeface="Arial"/>
              <a:cs typeface="Arial"/>
              <a:sym typeface="Arial"/>
            </a:endParaRPr>
          </a:p>
          <a:p>
            <a:pPr indent="-169863" lvl="0" marL="180975"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Los principales eran: </a:t>
            </a:r>
            <a:r>
              <a:rPr b="0" i="1" lang="es-ES" sz="1600" u="none" cap="none" strike="noStrike">
                <a:solidFill>
                  <a:schemeClr val="dk1"/>
                </a:solidFill>
                <a:latin typeface="Calibri"/>
                <a:ea typeface="Calibri"/>
                <a:cs typeface="Calibri"/>
                <a:sym typeface="Calibri"/>
              </a:rPr>
              <a:t>Ius suffragiorum </a:t>
            </a:r>
            <a:r>
              <a:rPr b="0" i="0" lang="es-ES" sz="1600" u="none" cap="none" strike="noStrike">
                <a:solidFill>
                  <a:schemeClr val="dk1"/>
                </a:solidFill>
                <a:latin typeface="Calibri"/>
                <a:ea typeface="Calibri"/>
                <a:cs typeface="Calibri"/>
                <a:sym typeface="Calibri"/>
              </a:rPr>
              <a:t>(derecho a voto), </a:t>
            </a:r>
            <a:r>
              <a:rPr b="0" i="1" lang="es-ES" sz="1600" u="none" cap="none" strike="noStrike">
                <a:solidFill>
                  <a:schemeClr val="dk1"/>
                </a:solidFill>
                <a:latin typeface="Calibri"/>
                <a:ea typeface="Calibri"/>
                <a:cs typeface="Calibri"/>
                <a:sym typeface="Calibri"/>
              </a:rPr>
              <a:t>Ius honorum </a:t>
            </a:r>
            <a:r>
              <a:rPr b="0" i="0" lang="es-ES" sz="1600" u="none" cap="none" strike="noStrike">
                <a:solidFill>
                  <a:schemeClr val="dk1"/>
                </a:solidFill>
                <a:latin typeface="Calibri"/>
                <a:ea typeface="Calibri"/>
                <a:cs typeface="Calibri"/>
                <a:sym typeface="Calibri"/>
              </a:rPr>
              <a:t>(postularse y ser electo), </a:t>
            </a:r>
            <a:r>
              <a:rPr b="0" i="1" lang="es-ES" sz="1600" u="none" cap="none" strike="noStrike">
                <a:solidFill>
                  <a:schemeClr val="dk1"/>
                </a:solidFill>
                <a:latin typeface="Calibri"/>
                <a:ea typeface="Calibri"/>
                <a:cs typeface="Calibri"/>
                <a:sym typeface="Calibri"/>
              </a:rPr>
              <a:t>Ius commercii </a:t>
            </a:r>
            <a:r>
              <a:rPr b="0" i="0" lang="es-ES" sz="1600" u="none" cap="none" strike="noStrike">
                <a:solidFill>
                  <a:schemeClr val="dk1"/>
                </a:solidFill>
                <a:latin typeface="Calibri"/>
                <a:ea typeface="Calibri"/>
                <a:cs typeface="Calibri"/>
                <a:sym typeface="Calibri"/>
              </a:rPr>
              <a:t>(contratos y propiedades), </a:t>
            </a:r>
            <a:r>
              <a:rPr b="0" i="1" lang="es-ES" sz="1600" u="none" cap="none" strike="noStrike">
                <a:solidFill>
                  <a:schemeClr val="dk1"/>
                </a:solidFill>
                <a:latin typeface="Calibri"/>
                <a:ea typeface="Calibri"/>
                <a:cs typeface="Calibri"/>
                <a:sym typeface="Calibri"/>
              </a:rPr>
              <a:t>Ius connubii</a:t>
            </a:r>
            <a:r>
              <a:rPr b="0" i="0" lang="es-ES" sz="1600" u="none" cap="none" strike="noStrike">
                <a:solidFill>
                  <a:schemeClr val="dk1"/>
                </a:solidFill>
                <a:latin typeface="Calibri"/>
                <a:ea typeface="Calibri"/>
                <a:cs typeface="Calibri"/>
                <a:sym typeface="Calibri"/>
              </a:rPr>
              <a:t> (matrimonio con otro ciudadano romano) e </a:t>
            </a:r>
            <a:r>
              <a:rPr b="0" i="1" lang="es-ES" sz="1600" u="none" cap="none" strike="noStrike">
                <a:solidFill>
                  <a:schemeClr val="dk1"/>
                </a:solidFill>
                <a:latin typeface="Calibri"/>
                <a:ea typeface="Calibri"/>
                <a:cs typeface="Calibri"/>
                <a:sym typeface="Calibri"/>
              </a:rPr>
              <a:t>Ius migrationis </a:t>
            </a:r>
            <a:r>
              <a:rPr b="0" i="0" lang="es-ES" sz="1600" u="none" cap="none" strike="noStrike">
                <a:solidFill>
                  <a:schemeClr val="dk1"/>
                </a:solidFill>
                <a:latin typeface="Calibri"/>
                <a:ea typeface="Calibri"/>
                <a:cs typeface="Calibri"/>
                <a:sym typeface="Calibri"/>
              </a:rPr>
              <a:t>(preservar la ciudadanía). </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Un dibujo de un hombre&#10;&#10;Descripción generada automáticamente con confianza baja" id="293" name="Google Shape;293;p22"/>
          <p:cNvPicPr preferRelativeResize="0"/>
          <p:nvPr/>
        </p:nvPicPr>
        <p:blipFill rotWithShape="1">
          <a:blip r:embed="rId3">
            <a:alphaModFix/>
          </a:blip>
          <a:srcRect b="0" l="0" r="0" t="0"/>
          <a:stretch/>
        </p:blipFill>
        <p:spPr>
          <a:xfrm>
            <a:off x="4761326" y="926381"/>
            <a:ext cx="3914362" cy="3947244"/>
          </a:xfrm>
          <a:prstGeom prst="rect">
            <a:avLst/>
          </a:prstGeom>
          <a:noFill/>
          <a:ln>
            <a:noFill/>
          </a:ln>
        </p:spPr>
      </p:pic>
      <p:sp>
        <p:nvSpPr>
          <p:cNvPr id="294" name="Google Shape;294;p2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295" name="Google Shape;295;p22"/>
          <p:cNvSpPr txBox="1"/>
          <p:nvPr/>
        </p:nvSpPr>
        <p:spPr>
          <a:xfrm flipH="1">
            <a:off x="4755544" y="4930208"/>
            <a:ext cx="3748376"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Los hijos de ciudadanos podían casarse con otros ciudadanos.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Museo de Capodimonte)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3"/>
          <p:cNvSpPr txBox="1"/>
          <p:nvPr/>
        </p:nvSpPr>
        <p:spPr>
          <a:xfrm flipH="1">
            <a:off x="507531" y="5080100"/>
            <a:ext cx="8172449"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En la Antigua Roma, las mujeres que nacían libres eran ciudadanas (</a:t>
            </a:r>
            <a:r>
              <a:rPr b="0" i="1" lang="es-ES" sz="1000" u="none" cap="none" strike="noStrike">
                <a:solidFill>
                  <a:srgbClr val="262626"/>
                </a:solidFill>
                <a:latin typeface="Calibri"/>
                <a:ea typeface="Calibri"/>
                <a:cs typeface="Calibri"/>
                <a:sym typeface="Calibri"/>
              </a:rPr>
              <a:t>cives</a:t>
            </a:r>
            <a:r>
              <a:rPr b="0" i="0" lang="es-ES" sz="1000" u="none" cap="none" strike="noStrike">
                <a:solidFill>
                  <a:srgbClr val="262626"/>
                </a:solidFill>
                <a:latin typeface="Calibri"/>
                <a:ea typeface="Calibri"/>
                <a:cs typeface="Calibri"/>
                <a:sym typeface="Calibri"/>
              </a:rPr>
              <a:t>),​ pero no podían votar ni ocupar cargos públicos. </a:t>
            </a:r>
            <a:r>
              <a:rPr b="0" i="0" lang="es-ES" sz="1000" u="none" cap="none" strike="noStrike">
                <a:solidFill>
                  <a:schemeClr val="dk1"/>
                </a:solidFill>
                <a:latin typeface="Calibri"/>
                <a:ea typeface="Calibri"/>
                <a:cs typeface="Calibri"/>
                <a:sym typeface="Calibri"/>
              </a:rPr>
              <a:t>(Crédito: Proyecto Clío/Luis Ortega)</a:t>
            </a:r>
            <a:endParaRPr b="0" i="0" sz="1400" u="none" cap="none" strike="noStrike">
              <a:solidFill>
                <a:srgbClr val="000000"/>
              </a:solidFill>
              <a:latin typeface="Arial"/>
              <a:ea typeface="Arial"/>
              <a:cs typeface="Arial"/>
              <a:sym typeface="Arial"/>
            </a:endParaRPr>
          </a:p>
        </p:txBody>
      </p:sp>
      <p:sp>
        <p:nvSpPr>
          <p:cNvPr id="302" name="Google Shape;302;p2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303" name="Google Shape;303;p23"/>
          <p:cNvSpPr/>
          <p:nvPr/>
        </p:nvSpPr>
        <p:spPr>
          <a:xfrm>
            <a:off x="4663330" y="1374569"/>
            <a:ext cx="2713382" cy="2713382"/>
          </a:xfrm>
          <a:prstGeom prst="ellipse">
            <a:avLst/>
          </a:prstGeom>
          <a:solidFill>
            <a:srgbClr val="92C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4" name="Google Shape;304;p23"/>
          <p:cNvSpPr/>
          <p:nvPr/>
        </p:nvSpPr>
        <p:spPr>
          <a:xfrm>
            <a:off x="2298576" y="1871525"/>
            <a:ext cx="2374058" cy="2374058"/>
          </a:xfrm>
          <a:prstGeom prst="ellipse">
            <a:avLst/>
          </a:prstGeom>
          <a:solidFill>
            <a:srgbClr val="DDEE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5" name="Google Shape;305;p23"/>
          <p:cNvSpPr/>
          <p:nvPr/>
        </p:nvSpPr>
        <p:spPr>
          <a:xfrm>
            <a:off x="1938810" y="1354835"/>
            <a:ext cx="4173756" cy="3339403"/>
          </a:xfrm>
          <a:prstGeom prst="ellipse">
            <a:avLst/>
          </a:prstGeom>
          <a:noFill/>
          <a:ln cap="flat" cmpd="sng" w="28575">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6" name="Google Shape;306;p23"/>
          <p:cNvSpPr/>
          <p:nvPr/>
        </p:nvSpPr>
        <p:spPr>
          <a:xfrm>
            <a:off x="3867475" y="4245583"/>
            <a:ext cx="881091" cy="258417"/>
          </a:xfrm>
          <a:prstGeom prst="roundRect">
            <a:avLst>
              <a:gd fmla="val 16667" name="adj"/>
            </a:avLst>
          </a:prstGeom>
          <a:solidFill>
            <a:srgbClr val="FFED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LIBRES</a:t>
            </a:r>
            <a:endParaRPr b="1" i="0" sz="1400" u="none" cap="none" strike="noStrike">
              <a:solidFill>
                <a:schemeClr val="dk1"/>
              </a:solidFill>
              <a:latin typeface="Calibri"/>
              <a:ea typeface="Calibri"/>
              <a:cs typeface="Calibri"/>
              <a:sym typeface="Calibri"/>
            </a:endParaRPr>
          </a:p>
        </p:txBody>
      </p:sp>
      <p:sp>
        <p:nvSpPr>
          <p:cNvPr id="307" name="Google Shape;307;p23"/>
          <p:cNvSpPr/>
          <p:nvPr/>
        </p:nvSpPr>
        <p:spPr>
          <a:xfrm>
            <a:off x="2552074" y="3328838"/>
            <a:ext cx="1015260" cy="258417"/>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PLEBEYOS</a:t>
            </a:r>
            <a:endParaRPr b="0" i="0" sz="1400" u="none" cap="none" strike="noStrike">
              <a:solidFill>
                <a:schemeClr val="dk1"/>
              </a:solidFill>
              <a:latin typeface="Calibri"/>
              <a:ea typeface="Calibri"/>
              <a:cs typeface="Calibri"/>
              <a:sym typeface="Calibri"/>
            </a:endParaRPr>
          </a:p>
        </p:txBody>
      </p:sp>
      <p:sp>
        <p:nvSpPr>
          <p:cNvPr id="308" name="Google Shape;308;p23"/>
          <p:cNvSpPr/>
          <p:nvPr/>
        </p:nvSpPr>
        <p:spPr>
          <a:xfrm>
            <a:off x="2552074" y="2731260"/>
            <a:ext cx="1015260" cy="258417"/>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PATRICOS</a:t>
            </a:r>
            <a:endParaRPr b="0" i="0" sz="1400" u="none" cap="none" strike="noStrike">
              <a:solidFill>
                <a:srgbClr val="000000"/>
              </a:solidFill>
              <a:latin typeface="Arial"/>
              <a:ea typeface="Arial"/>
              <a:cs typeface="Arial"/>
              <a:sym typeface="Arial"/>
            </a:endParaRPr>
          </a:p>
        </p:txBody>
      </p:sp>
      <p:sp>
        <p:nvSpPr>
          <p:cNvPr id="309" name="Google Shape;309;p23"/>
          <p:cNvSpPr/>
          <p:nvPr/>
        </p:nvSpPr>
        <p:spPr>
          <a:xfrm>
            <a:off x="3050211" y="2218425"/>
            <a:ext cx="1106926" cy="258417"/>
          </a:xfrm>
          <a:prstGeom prst="roundRect">
            <a:avLst>
              <a:gd fmla="val 16667" name="adj"/>
            </a:avLst>
          </a:prstGeom>
          <a:solidFill>
            <a:srgbClr val="D1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dk1"/>
                </a:solidFill>
                <a:latin typeface="Calibri"/>
                <a:ea typeface="Calibri"/>
                <a:cs typeface="Calibri"/>
                <a:sym typeface="Calibri"/>
              </a:rPr>
              <a:t>CIUDADANOS</a:t>
            </a:r>
            <a:endParaRPr b="0" i="0" sz="1400" u="none" cap="none" strike="noStrike">
              <a:solidFill>
                <a:srgbClr val="000000"/>
              </a:solidFill>
              <a:latin typeface="Arial"/>
              <a:ea typeface="Arial"/>
              <a:cs typeface="Arial"/>
              <a:sym typeface="Arial"/>
            </a:endParaRPr>
          </a:p>
        </p:txBody>
      </p:sp>
      <p:sp>
        <p:nvSpPr>
          <p:cNvPr id="310" name="Google Shape;310;p23"/>
          <p:cNvSpPr/>
          <p:nvPr/>
        </p:nvSpPr>
        <p:spPr>
          <a:xfrm>
            <a:off x="4847745" y="2001626"/>
            <a:ext cx="810775" cy="692014"/>
          </a:xfrm>
          <a:prstGeom prst="roundRect">
            <a:avLst>
              <a:gd fmla="val 16667" name="adj"/>
            </a:avLst>
          </a:prstGeom>
          <a:solidFill>
            <a:srgbClr val="F2F2F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MUJERES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(Patricias y plebeyas)</a:t>
            </a:r>
            <a:endParaRPr b="0" i="0" sz="1400" u="none" cap="none" strike="noStrike">
              <a:solidFill>
                <a:srgbClr val="000000"/>
              </a:solidFill>
              <a:latin typeface="Arial"/>
              <a:ea typeface="Arial"/>
              <a:cs typeface="Arial"/>
              <a:sym typeface="Arial"/>
            </a:endParaRPr>
          </a:p>
        </p:txBody>
      </p:sp>
      <p:sp>
        <p:nvSpPr>
          <p:cNvPr id="311" name="Google Shape;311;p23"/>
          <p:cNvSpPr/>
          <p:nvPr/>
        </p:nvSpPr>
        <p:spPr>
          <a:xfrm>
            <a:off x="4565151" y="2853209"/>
            <a:ext cx="934497" cy="258417"/>
          </a:xfrm>
          <a:prstGeom prst="roundRect">
            <a:avLst>
              <a:gd fmla="val 16667" name="adj"/>
            </a:avLst>
          </a:prstGeom>
          <a:solidFill>
            <a:srgbClr val="FFED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LIBERTOS</a:t>
            </a:r>
            <a:endParaRPr b="0" i="0" sz="1400" u="none" cap="none" strike="noStrike">
              <a:solidFill>
                <a:srgbClr val="000000"/>
              </a:solidFill>
              <a:latin typeface="Arial"/>
              <a:ea typeface="Arial"/>
              <a:cs typeface="Arial"/>
              <a:sym typeface="Arial"/>
            </a:endParaRPr>
          </a:p>
        </p:txBody>
      </p:sp>
      <p:sp>
        <p:nvSpPr>
          <p:cNvPr id="312" name="Google Shape;312;p23"/>
          <p:cNvSpPr/>
          <p:nvPr/>
        </p:nvSpPr>
        <p:spPr>
          <a:xfrm>
            <a:off x="4926132" y="3208325"/>
            <a:ext cx="1043793" cy="271993"/>
          </a:xfrm>
          <a:prstGeom prst="roundRect">
            <a:avLst>
              <a:gd fmla="val 16667" name="adj"/>
            </a:avLst>
          </a:prstGeom>
          <a:solidFill>
            <a:srgbClr val="F2F2F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EXTRANJEROS</a:t>
            </a:r>
            <a:endParaRPr b="0" i="0" sz="1200" u="none" cap="none" strike="noStrike">
              <a:solidFill>
                <a:schemeClr val="dk1"/>
              </a:solidFill>
              <a:latin typeface="Calibri"/>
              <a:ea typeface="Calibri"/>
              <a:cs typeface="Calibri"/>
              <a:sym typeface="Calibri"/>
            </a:endParaRPr>
          </a:p>
        </p:txBody>
      </p:sp>
      <p:sp>
        <p:nvSpPr>
          <p:cNvPr id="313" name="Google Shape;313;p23"/>
          <p:cNvSpPr/>
          <p:nvPr/>
        </p:nvSpPr>
        <p:spPr>
          <a:xfrm>
            <a:off x="4894565" y="1663501"/>
            <a:ext cx="1316180" cy="258417"/>
          </a:xfrm>
          <a:prstGeom prst="roundRect">
            <a:avLst>
              <a:gd fmla="val 16667" name="adj"/>
            </a:avLst>
          </a:prstGeom>
          <a:solidFill>
            <a:srgbClr val="D1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dk1"/>
                </a:solidFill>
                <a:latin typeface="Calibri"/>
                <a:ea typeface="Calibri"/>
                <a:cs typeface="Calibri"/>
                <a:sym typeface="Calibri"/>
              </a:rPr>
              <a:t>NO CIUDADANOS</a:t>
            </a:r>
            <a:endParaRPr b="1" i="0" sz="1200" u="none" cap="none" strike="noStrike">
              <a:solidFill>
                <a:schemeClr val="dk1"/>
              </a:solidFill>
              <a:latin typeface="Calibri"/>
              <a:ea typeface="Calibri"/>
              <a:cs typeface="Calibri"/>
              <a:sym typeface="Calibri"/>
            </a:endParaRPr>
          </a:p>
        </p:txBody>
      </p:sp>
      <p:sp>
        <p:nvSpPr>
          <p:cNvPr id="314" name="Google Shape;314;p23"/>
          <p:cNvSpPr/>
          <p:nvPr/>
        </p:nvSpPr>
        <p:spPr>
          <a:xfrm>
            <a:off x="6287677" y="2632023"/>
            <a:ext cx="990824" cy="258417"/>
          </a:xfrm>
          <a:prstGeom prst="roundRect">
            <a:avLst>
              <a:gd fmla="val 16667" name="adj"/>
            </a:avLst>
          </a:prstGeom>
          <a:solidFill>
            <a:srgbClr val="FFED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ESCLAVOS</a:t>
            </a:r>
            <a:endParaRPr b="0" i="0" sz="1400" u="none" cap="none" strike="noStrike">
              <a:solidFill>
                <a:schemeClr val="dk1"/>
              </a:solidFill>
              <a:latin typeface="Calibri"/>
              <a:ea typeface="Calibri"/>
              <a:cs typeface="Calibri"/>
              <a:sym typeface="Calibri"/>
            </a:endParaRPr>
          </a:p>
        </p:txBody>
      </p:sp>
      <p:sp>
        <p:nvSpPr>
          <p:cNvPr id="315" name="Google Shape;315;p23"/>
          <p:cNvSpPr/>
          <p:nvPr/>
        </p:nvSpPr>
        <p:spPr>
          <a:xfrm>
            <a:off x="772387" y="923581"/>
            <a:ext cx="3737572" cy="443198"/>
          </a:xfrm>
          <a:prstGeom prst="rect">
            <a:avLst/>
          </a:prstGeom>
          <a:noFill/>
          <a:ln>
            <a:noFill/>
          </a:ln>
        </p:spPr>
        <p:txBody>
          <a:bodyPr anchorCtr="0" anchor="t" bIns="0" lIns="0" spcFirstLastPara="1" rIns="0" wrap="square" tIns="0">
            <a:spAutoFit/>
          </a:bodyPr>
          <a:lstStyle/>
          <a:p>
            <a:pPr indent="0" lvl="0" marL="11725" marR="0" rtl="0" algn="l">
              <a:lnSpc>
                <a:spcPct val="90000"/>
              </a:lnSpc>
              <a:spcBef>
                <a:spcPts val="0"/>
              </a:spcBef>
              <a:spcAft>
                <a:spcPts val="0"/>
              </a:spcAft>
              <a:buClr>
                <a:srgbClr val="000000"/>
              </a:buClr>
              <a:buSzPts val="1600"/>
              <a:buFont typeface="Arial"/>
              <a:buNone/>
            </a:pPr>
            <a:r>
              <a:rPr b="0" i="0" lang="es-ES" sz="1600" u="none" cap="none" strike="noStrike">
                <a:solidFill>
                  <a:srgbClr val="EE4639"/>
                </a:solidFill>
                <a:latin typeface="Calibri"/>
                <a:ea typeface="Calibri"/>
                <a:cs typeface="Calibri"/>
                <a:sym typeface="Calibri"/>
              </a:rPr>
              <a:t>GRUPOS SOCIALES EN</a:t>
            </a:r>
            <a:endParaRPr b="0" i="0" sz="1400" u="none" cap="none" strike="noStrike">
              <a:solidFill>
                <a:srgbClr val="000000"/>
              </a:solidFill>
              <a:latin typeface="Arial"/>
              <a:ea typeface="Arial"/>
              <a:cs typeface="Arial"/>
              <a:sym typeface="Arial"/>
            </a:endParaRPr>
          </a:p>
          <a:p>
            <a:pPr indent="0" lvl="0" marL="11725" marR="0" rtl="0" algn="l">
              <a:lnSpc>
                <a:spcPct val="90000"/>
              </a:lnSpc>
              <a:spcBef>
                <a:spcPts val="0"/>
              </a:spcBef>
              <a:spcAft>
                <a:spcPts val="0"/>
              </a:spcAft>
              <a:buClr>
                <a:srgbClr val="000000"/>
              </a:buClr>
              <a:buSzPts val="1600"/>
              <a:buFont typeface="Arial"/>
              <a:buNone/>
            </a:pPr>
            <a:r>
              <a:rPr b="1" i="0" lang="es-ES" sz="1600" u="none" cap="none" strike="noStrike">
                <a:solidFill>
                  <a:srgbClr val="EE4639"/>
                </a:solidFill>
                <a:latin typeface="Calibri"/>
                <a:ea typeface="Calibri"/>
                <a:cs typeface="Calibri"/>
                <a:sym typeface="Calibri"/>
              </a:rPr>
              <a:t>LA REPÚBLICA ROMANA</a:t>
            </a:r>
            <a:endParaRPr b="1" i="0" sz="1800" u="none" cap="none" strike="noStrike">
              <a:solidFill>
                <a:srgbClr val="EE4639"/>
              </a:solidFill>
              <a:latin typeface="Calibri"/>
              <a:ea typeface="Calibri"/>
              <a:cs typeface="Calibri"/>
              <a:sym typeface="Calibri"/>
            </a:endParaRPr>
          </a:p>
        </p:txBody>
      </p:sp>
      <p:sp>
        <p:nvSpPr>
          <p:cNvPr id="316" name="Google Shape;316;p23"/>
          <p:cNvSpPr/>
          <p:nvPr/>
        </p:nvSpPr>
        <p:spPr>
          <a:xfrm rot="5400000">
            <a:off x="511500" y="912681"/>
            <a:ext cx="211672" cy="210869"/>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17" name="Google Shape;317;p23"/>
          <p:cNvPicPr preferRelativeResize="0"/>
          <p:nvPr/>
        </p:nvPicPr>
        <p:blipFill rotWithShape="1">
          <a:blip r:embed="rId3">
            <a:alphaModFix/>
          </a:blip>
          <a:srcRect b="0" l="0" r="0" t="0"/>
          <a:stretch/>
        </p:blipFill>
        <p:spPr>
          <a:xfrm>
            <a:off x="566792" y="966062"/>
            <a:ext cx="101088" cy="104106"/>
          </a:xfrm>
          <a:prstGeom prst="rect">
            <a:avLst/>
          </a:prstGeom>
          <a:noFill/>
          <a:ln>
            <a:noFill/>
          </a:ln>
        </p:spPr>
      </p:pic>
      <p:sp>
        <p:nvSpPr>
          <p:cNvPr id="318" name="Google Shape;318;p23"/>
          <p:cNvSpPr txBox="1"/>
          <p:nvPr/>
        </p:nvSpPr>
        <p:spPr>
          <a:xfrm flipH="1">
            <a:off x="5448028" y="4540512"/>
            <a:ext cx="221138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Calibri"/>
                <a:ea typeface="Calibri"/>
                <a:cs typeface="Calibri"/>
                <a:sym typeface="Calibri"/>
              </a:rPr>
              <a:t>Proyecto Clio - 2013   Luis A. Ortega Ruiz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4"/>
          <p:cNvSpPr txBox="1"/>
          <p:nvPr/>
        </p:nvSpPr>
        <p:spPr>
          <a:xfrm>
            <a:off x="506413" y="915988"/>
            <a:ext cx="3889375"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ARISTÓTELES, ANIMAL POLÍTICO  </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Aristóteles decía que el ser humano “es un animal político”.</a:t>
            </a:r>
            <a:endParaRPr b="0" i="0" sz="1400" u="none" cap="none" strike="noStrike">
              <a:solidFill>
                <a:srgbClr val="000000"/>
              </a:solidFill>
              <a:latin typeface="Arial"/>
              <a:ea typeface="Arial"/>
              <a:cs typeface="Arial"/>
              <a:sym typeface="Arial"/>
            </a:endParaRPr>
          </a:p>
          <a:p>
            <a:pPr indent="-65087"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“Sin la sociedad que nos rodea no somos seres verdaderos”, opinaba Aristóteles. </a:t>
            </a:r>
            <a:endParaRPr b="0" i="0" sz="1400" u="none" cap="none" strike="noStrike">
              <a:solidFill>
                <a:srgbClr val="000000"/>
              </a:solidFill>
              <a:latin typeface="Arial"/>
              <a:ea typeface="Arial"/>
              <a:cs typeface="Arial"/>
              <a:sym typeface="Arial"/>
            </a:endParaRPr>
          </a:p>
        </p:txBody>
      </p:sp>
      <p:pic>
        <p:nvPicPr>
          <p:cNvPr descr="Imagen que contiene persona, hombre, interior, frente&#10;&#10;Descripción generada automáticamente" id="325" name="Google Shape;325;p24"/>
          <p:cNvPicPr preferRelativeResize="0"/>
          <p:nvPr/>
        </p:nvPicPr>
        <p:blipFill rotWithShape="1">
          <a:blip r:embed="rId3">
            <a:alphaModFix/>
          </a:blip>
          <a:srcRect b="0" l="0" r="0" t="0"/>
          <a:stretch/>
        </p:blipFill>
        <p:spPr>
          <a:xfrm>
            <a:off x="4756467" y="921068"/>
            <a:ext cx="3919221" cy="3957637"/>
          </a:xfrm>
          <a:prstGeom prst="rect">
            <a:avLst/>
          </a:prstGeom>
          <a:noFill/>
          <a:ln>
            <a:noFill/>
          </a:ln>
        </p:spPr>
      </p:pic>
      <p:sp>
        <p:nvSpPr>
          <p:cNvPr id="326" name="Google Shape;326;p2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327" name="Google Shape;327;p24"/>
          <p:cNvSpPr txBox="1"/>
          <p:nvPr/>
        </p:nvSpPr>
        <p:spPr>
          <a:xfrm flipH="1">
            <a:off x="4755544" y="4930208"/>
            <a:ext cx="3748376"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Aristóteles dijo que el ser humano es un “animal político”. </a:t>
            </a:r>
            <a:br>
              <a:rPr b="0" i="0" lang="es-ES" sz="1000" u="none" cap="none" strike="noStrike">
                <a:solidFill>
                  <a:srgbClr val="262626"/>
                </a:solidFill>
                <a:latin typeface="Calibri"/>
                <a:ea typeface="Calibri"/>
                <a:cs typeface="Calibri"/>
                <a:sym typeface="Calibri"/>
              </a:rPr>
            </a:br>
            <a:r>
              <a:rPr b="0" i="0" lang="es-ES" sz="1000" u="none" cap="none" strike="noStrike">
                <a:solidFill>
                  <a:schemeClr val="dk1"/>
                </a:solidFill>
                <a:latin typeface="Calibri"/>
                <a:ea typeface="Calibri"/>
                <a:cs typeface="Calibri"/>
                <a:sym typeface="Calibri"/>
              </a:rPr>
              <a:t>(Crédito: Zenda)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5"/>
          <p:cNvSpPr txBox="1"/>
          <p:nvPr/>
        </p:nvSpPr>
        <p:spPr>
          <a:xfrm>
            <a:off x="506955" y="918887"/>
            <a:ext cx="3885658" cy="204671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EL ESTADO: BUENAS FORMAS  </a:t>
            </a:r>
            <a:endParaRPr b="0" i="0" sz="1400" u="none" cap="none" strike="noStrike">
              <a:solidFill>
                <a:srgbClr val="000000"/>
              </a:solidFill>
              <a:latin typeface="Arial"/>
              <a:ea typeface="Arial"/>
              <a:cs typeface="Arial"/>
              <a:sym typeface="Arial"/>
            </a:endParaRPr>
          </a:p>
          <a:p>
            <a:pPr indent="-174625" lvl="0" marL="185738" marR="0" rtl="0" algn="l">
              <a:lnSpc>
                <a:spcPct val="100000"/>
              </a:lnSpc>
              <a:spcBef>
                <a:spcPts val="60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Para Aristóteles, “solo el Estado puede cubrir la mejor organización de comunidad humana”. </a:t>
            </a:r>
            <a:endParaRPr b="0" i="0" sz="1400" u="none" cap="none" strike="noStrike">
              <a:solidFill>
                <a:srgbClr val="000000"/>
              </a:solidFill>
              <a:latin typeface="Arial"/>
              <a:ea typeface="Arial"/>
              <a:cs typeface="Arial"/>
              <a:sym typeface="Arial"/>
            </a:endParaRPr>
          </a:p>
          <a:p>
            <a:pPr indent="-73025" lvl="0" marL="185738"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74625" lvl="0" marL="185738" marR="0" rtl="0" algn="l">
              <a:lnSpc>
                <a:spcPct val="100000"/>
              </a:lnSpc>
              <a:spcBef>
                <a:spcPts val="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En ese sentido, “Aristóteles menciona varias buenas formas de Estado”: monarquía, aristocracia y timocracia. </a:t>
            </a:r>
            <a:endParaRPr b="0" i="0" sz="1100" u="none" cap="none" strike="noStrike">
              <a:solidFill>
                <a:srgbClr val="262626"/>
              </a:solidFill>
              <a:latin typeface="Calibri"/>
              <a:ea typeface="Calibri"/>
              <a:cs typeface="Calibri"/>
              <a:sym typeface="Calibri"/>
            </a:endParaRPr>
          </a:p>
        </p:txBody>
      </p:sp>
      <p:pic>
        <p:nvPicPr>
          <p:cNvPr descr="Imagen que contiene copa, taza, foto, viejo&#10;&#10;Descripción generada automáticamente" id="334" name="Google Shape;334;p25"/>
          <p:cNvPicPr preferRelativeResize="0"/>
          <p:nvPr/>
        </p:nvPicPr>
        <p:blipFill rotWithShape="1">
          <a:blip r:embed="rId3">
            <a:alphaModFix/>
          </a:blip>
          <a:srcRect b="0" l="0" r="0" t="0"/>
          <a:stretch/>
        </p:blipFill>
        <p:spPr>
          <a:xfrm>
            <a:off x="4761327" y="922751"/>
            <a:ext cx="3914362" cy="3942735"/>
          </a:xfrm>
          <a:prstGeom prst="rect">
            <a:avLst/>
          </a:prstGeom>
          <a:noFill/>
          <a:ln>
            <a:noFill/>
          </a:ln>
        </p:spPr>
      </p:pic>
      <p:sp>
        <p:nvSpPr>
          <p:cNvPr id="335" name="Google Shape;335;p2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336" name="Google Shape;336;p25"/>
          <p:cNvSpPr txBox="1"/>
          <p:nvPr/>
        </p:nvSpPr>
        <p:spPr>
          <a:xfrm flipH="1">
            <a:off x="4755544" y="4930208"/>
            <a:ext cx="3748376"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Aristóteles considera tres modelos de estado: monarquía, aristocracia y democracia. </a:t>
            </a:r>
            <a:r>
              <a:rPr b="0" i="0" lang="es-ES" sz="1000" u="none" cap="none" strike="noStrike">
                <a:solidFill>
                  <a:schemeClr val="dk1"/>
                </a:solidFill>
                <a:latin typeface="Calibri"/>
                <a:ea typeface="Calibri"/>
                <a:cs typeface="Calibri"/>
                <a:sym typeface="Calibri"/>
              </a:rPr>
              <a:t>(Crédito: Universidad de Cantabria)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6"/>
          <p:cNvSpPr txBox="1"/>
          <p:nvPr/>
        </p:nvSpPr>
        <p:spPr>
          <a:xfrm>
            <a:off x="506411" y="915988"/>
            <a:ext cx="3886201" cy="253915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EL ESTADO: DESVIACIONES</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A las tres buenas formas de Estado de Aristóteles, se oponen tres desviaciones: tiranía (monarquía), oligarquía (aristocracia) y democracia (timocracia). </a:t>
            </a:r>
            <a:endParaRPr b="0" i="0" sz="1400" u="none" cap="none" strike="noStrike">
              <a:solidFill>
                <a:srgbClr val="000000"/>
              </a:solidFill>
              <a:latin typeface="Arial"/>
              <a:ea typeface="Arial"/>
              <a:cs typeface="Arial"/>
              <a:sym typeface="Arial"/>
            </a:endParaRPr>
          </a:p>
          <a:p>
            <a:pPr indent="-65087"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6688" lvl="0" marL="177800"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Por ello, él pensaba que la democracia “es la menos perversa de las constituciones desviadas”.   </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Diagrama&#10;&#10;Descripción generada automáticamente" id="343" name="Google Shape;343;p26"/>
          <p:cNvPicPr preferRelativeResize="0"/>
          <p:nvPr/>
        </p:nvPicPr>
        <p:blipFill rotWithShape="1">
          <a:blip r:embed="rId3">
            <a:alphaModFix/>
          </a:blip>
          <a:srcRect b="0" l="17112" r="3899" t="0"/>
          <a:stretch/>
        </p:blipFill>
        <p:spPr>
          <a:xfrm>
            <a:off x="4751388" y="1388748"/>
            <a:ext cx="3924300" cy="3431879"/>
          </a:xfrm>
          <a:prstGeom prst="rect">
            <a:avLst/>
          </a:prstGeom>
          <a:noFill/>
          <a:ln>
            <a:noFill/>
          </a:ln>
        </p:spPr>
      </p:pic>
      <p:sp>
        <p:nvSpPr>
          <p:cNvPr id="344" name="Google Shape;344;p2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
        <p:nvSpPr>
          <p:cNvPr id="345" name="Google Shape;345;p26"/>
          <p:cNvSpPr txBox="1"/>
          <p:nvPr/>
        </p:nvSpPr>
        <p:spPr>
          <a:xfrm flipH="1">
            <a:off x="4755544" y="4930208"/>
            <a:ext cx="3748376"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En la democracia griega solo los ciudadanos tenían voz y voto.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mind42.com)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7"/>
          <p:cNvSpPr txBox="1"/>
          <p:nvPr/>
        </p:nvSpPr>
        <p:spPr>
          <a:xfrm>
            <a:off x="506986" y="916561"/>
            <a:ext cx="8172450"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DEMOCRACIA=LIBERTAD </a:t>
            </a:r>
            <a:endParaRPr b="0" i="0" sz="1400" u="none" cap="none" strike="noStrike">
              <a:solidFill>
                <a:srgbClr val="000000"/>
              </a:solidFill>
              <a:latin typeface="Arial"/>
              <a:ea typeface="Arial"/>
              <a:cs typeface="Arial"/>
              <a:sym typeface="Arial"/>
            </a:endParaRPr>
          </a:p>
          <a:p>
            <a:pPr indent="0" lvl="0" marL="11112"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“El fundamento del régimen democrático es la libertad, pues suele decirse que solo en este régimen se participa de libertad. Una característica </a:t>
            </a:r>
            <a:r>
              <a:rPr b="0" i="1" lang="es-ES" sz="1600" u="none" cap="none" strike="noStrike">
                <a:solidFill>
                  <a:schemeClr val="dk1"/>
                </a:solidFill>
                <a:latin typeface="Calibri"/>
                <a:ea typeface="Calibri"/>
                <a:cs typeface="Calibri"/>
                <a:sym typeface="Calibri"/>
              </a:rPr>
              <a:t>de la libertad es el de ser gobernado y gobernar por turno. </a:t>
            </a:r>
            <a:r>
              <a:rPr b="0" i="0" lang="es-ES" sz="1600" u="none" cap="none" strike="noStrike">
                <a:solidFill>
                  <a:schemeClr val="dk1"/>
                </a:solidFill>
                <a:latin typeface="Calibri"/>
                <a:ea typeface="Calibri"/>
                <a:cs typeface="Calibri"/>
                <a:sym typeface="Calibri"/>
              </a:rPr>
              <a:t>Otra característica es el vivir como se quiere: pues dicen que esto es resultado de la libertad. </a:t>
            </a:r>
            <a:r>
              <a:rPr b="0" i="1" lang="es-ES" sz="1600" u="none" cap="none" strike="noStrike">
                <a:solidFill>
                  <a:schemeClr val="dk1"/>
                </a:solidFill>
                <a:latin typeface="Calibri"/>
                <a:ea typeface="Calibri"/>
                <a:cs typeface="Calibri"/>
                <a:sym typeface="Calibri"/>
              </a:rPr>
              <a:t>Esta característica contribuye a la libertad fundada en la igualdad</a:t>
            </a:r>
            <a:r>
              <a:rPr b="0" i="0" lang="es-ES"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52" name="Google Shape;352;p2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GRECIA Y ROMA: ARISTÓTELES Y LA BASE DE LOS DERECHOS POLÍTICOS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9" name="Google Shape;359;p28"/>
          <p:cNvSpPr txBox="1"/>
          <p:nvPr/>
        </p:nvSpPr>
        <p:spPr>
          <a:xfrm>
            <a:off x="1008062" y="3169972"/>
            <a:ext cx="6385796" cy="116339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CIUDADANÍA EN LA MODERNIDAD: </a:t>
            </a:r>
            <a:r>
              <a:rPr b="1" i="0" lang="es-ES" sz="2800" u="none" cap="none" strike="noStrike">
                <a:solidFill>
                  <a:schemeClr val="lt1"/>
                </a:solidFill>
                <a:latin typeface="Arial"/>
                <a:ea typeface="Arial"/>
                <a:cs typeface="Arial"/>
                <a:sym typeface="Arial"/>
              </a:rPr>
              <a:t>LOS DERECHOS SOCIALES/EL ESTADO-NACIÓN</a:t>
            </a:r>
            <a:endParaRPr b="0" i="0" sz="1400" u="none" cap="none" strike="noStrike">
              <a:solidFill>
                <a:srgbClr val="000000"/>
              </a:solidFill>
              <a:latin typeface="Arial"/>
              <a:ea typeface="Arial"/>
              <a:cs typeface="Arial"/>
              <a:sym typeface="Arial"/>
            </a:endParaRPr>
          </a:p>
        </p:txBody>
      </p:sp>
      <p:pic>
        <p:nvPicPr>
          <p:cNvPr id="360" name="Google Shape;360;p2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9"/>
          <p:cNvSpPr txBox="1"/>
          <p:nvPr/>
        </p:nvSpPr>
        <p:spPr>
          <a:xfrm>
            <a:off x="507145" y="916721"/>
            <a:ext cx="8168543" cy="130805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LA MODERNIDAD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“Cuando hablamos de modernidad, nos referimos al proyecto ilustrado y a su ascenso histórico. La modernidad nace en un período caracterizado por un movimiento progresista de industrialización y el triunfo revolucionario-burgués de 1789, es decir, a finales del siglo XVII, y se consolida hacia el final del siglo XVIII”. </a:t>
            </a:r>
            <a:endParaRPr b="0" i="0" sz="1400" u="none" cap="none" strike="noStrike">
              <a:solidFill>
                <a:srgbClr val="000000"/>
              </a:solidFill>
              <a:latin typeface="Arial"/>
              <a:ea typeface="Arial"/>
              <a:cs typeface="Arial"/>
              <a:sym typeface="Arial"/>
            </a:endParaRPr>
          </a:p>
        </p:txBody>
      </p:sp>
      <p:sp>
        <p:nvSpPr>
          <p:cNvPr id="367" name="Google Shape;367;p2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 name="Google Shape;73;p3"/>
          <p:cNvSpPr txBox="1"/>
          <p:nvPr/>
        </p:nvSpPr>
        <p:spPr>
          <a:xfrm>
            <a:off x="1282299" y="918372"/>
            <a:ext cx="5568082" cy="410881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450"/>
              <a:buFont typeface="Arial"/>
              <a:buNone/>
            </a:pPr>
            <a:r>
              <a:rPr b="0" i="0" lang="es-ES" sz="1450" u="none" cap="none" strike="noStrike">
                <a:solidFill>
                  <a:srgbClr val="262626"/>
                </a:solidFill>
                <a:latin typeface="Calibri"/>
                <a:ea typeface="Calibri"/>
                <a:cs typeface="Calibri"/>
                <a:sym typeface="Calibri"/>
              </a:rPr>
              <a:t>Durante esta sesión: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0"/>
              </a:spcBef>
              <a:spcAft>
                <a:spcPts val="0"/>
              </a:spcAft>
              <a:buClr>
                <a:srgbClr val="000000"/>
              </a:buClr>
              <a:buSzPts val="1450"/>
              <a:buFont typeface="Arial"/>
              <a:buNone/>
            </a:pPr>
            <a:r>
              <a:t/>
            </a:r>
            <a:endParaRPr b="0" i="0" sz="145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Aprenderás la etimología de ciudadanía. </a:t>
            </a:r>
            <a:endParaRPr b="0" i="0" sz="1400" u="none" cap="none" strike="noStrike">
              <a:solidFill>
                <a:srgbClr val="000000"/>
              </a:solidFill>
              <a:latin typeface="Arial"/>
              <a:ea typeface="Arial"/>
              <a:cs typeface="Arial"/>
              <a:sym typeface="Arial"/>
            </a:endParaRPr>
          </a:p>
          <a:p>
            <a:pPr indent="-92075" lvl="0" marL="180975"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Comprenderás la definición de ciudadanía. </a:t>
            </a:r>
            <a:endParaRPr b="0" i="0" sz="1400" u="none" cap="none" strike="noStrike">
              <a:solidFill>
                <a:srgbClr val="000000"/>
              </a:solidFill>
              <a:latin typeface="Arial"/>
              <a:ea typeface="Arial"/>
              <a:cs typeface="Arial"/>
              <a:sym typeface="Arial"/>
            </a:endParaRPr>
          </a:p>
          <a:p>
            <a:pPr indent="-92075" lvl="0" marL="180975"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Conocerás algunos aspectos históricos</a:t>
            </a:r>
            <a:r>
              <a:rPr b="0" i="0" lang="es-ES" sz="1400" u="none" cap="none" strike="noStrike">
                <a:solidFill>
                  <a:srgbClr val="262626"/>
                </a:solidFill>
                <a:latin typeface="Calibri"/>
                <a:ea typeface="Calibri"/>
                <a:cs typeface="Calibri"/>
                <a:sym typeface="Calibri"/>
              </a:rPr>
              <a:t> para entender mejor qué es la ciudadanía.</a:t>
            </a:r>
            <a:endParaRPr b="0" i="0" sz="1400" u="none" cap="none" strike="noStrike">
              <a:solidFill>
                <a:srgbClr val="000000"/>
              </a:solidFill>
              <a:latin typeface="Arial"/>
              <a:ea typeface="Arial"/>
              <a:cs typeface="Arial"/>
              <a:sym typeface="Arial"/>
            </a:endParaRPr>
          </a:p>
          <a:p>
            <a:pPr indent="-92075" lvl="0" marL="180975"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Aprenderás qué era la ciudadanía en Grecia y Roma:</a:t>
            </a:r>
            <a:r>
              <a:rPr b="0" i="0" lang="es-ES" sz="1400" u="none" cap="none" strike="noStrike">
                <a:solidFill>
                  <a:srgbClr val="262626"/>
                </a:solidFill>
                <a:latin typeface="Calibri"/>
                <a:ea typeface="Calibri"/>
                <a:cs typeface="Calibri"/>
                <a:sym typeface="Calibri"/>
              </a:rPr>
              <a:t> Aristóteles y la base de los derechos políticos. </a:t>
            </a:r>
            <a:endParaRPr b="0" i="0" sz="1400" u="none" cap="none" strike="noStrike">
              <a:solidFill>
                <a:srgbClr val="000000"/>
              </a:solidFill>
              <a:latin typeface="Arial"/>
              <a:ea typeface="Arial"/>
              <a:cs typeface="Arial"/>
              <a:sym typeface="Arial"/>
            </a:endParaRPr>
          </a:p>
          <a:p>
            <a:pPr indent="-92075" lvl="0" marL="180975"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Comprenderás qué era la ciudadanía en la modernidad:</a:t>
            </a:r>
            <a:r>
              <a:rPr b="0" i="0" lang="es-ES" sz="1400" u="none" cap="none" strike="noStrike">
                <a:solidFill>
                  <a:srgbClr val="262626"/>
                </a:solidFill>
                <a:latin typeface="Calibri"/>
                <a:ea typeface="Calibri"/>
                <a:cs typeface="Calibri"/>
                <a:sym typeface="Calibri"/>
              </a:rPr>
              <a:t> los derechos sociales/el estado-nación. </a:t>
            </a:r>
            <a:endParaRPr b="0" i="0" sz="1400" u="none" cap="none" strike="noStrike">
              <a:solidFill>
                <a:srgbClr val="000000"/>
              </a:solidFill>
              <a:latin typeface="Arial"/>
              <a:ea typeface="Arial"/>
              <a:cs typeface="Arial"/>
              <a:sym typeface="Arial"/>
            </a:endParaRPr>
          </a:p>
          <a:p>
            <a:pPr indent="-92075" lvl="0" marL="180975"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Entenderás qué era la ciudadanía en el siglo XX: </a:t>
            </a:r>
            <a:r>
              <a:rPr b="0" i="0" lang="es-ES" sz="1400" u="none" cap="none" strike="noStrike">
                <a:solidFill>
                  <a:srgbClr val="262626"/>
                </a:solidFill>
                <a:latin typeface="Calibri"/>
                <a:ea typeface="Calibri"/>
                <a:cs typeface="Calibri"/>
                <a:sym typeface="Calibri"/>
              </a:rPr>
              <a:t>los derechos humanos/la globalización. </a:t>
            </a:r>
            <a:endParaRPr b="0" i="0" sz="1400" u="none" cap="none" strike="noStrike">
              <a:solidFill>
                <a:srgbClr val="000000"/>
              </a:solidFill>
              <a:latin typeface="Arial"/>
              <a:ea typeface="Arial"/>
              <a:cs typeface="Arial"/>
              <a:sym typeface="Arial"/>
            </a:endParaRPr>
          </a:p>
          <a:p>
            <a:pPr indent="-92075" lvl="0" marL="180975" marR="0" rtl="0" algn="l">
              <a:lnSpc>
                <a:spcPct val="100000"/>
              </a:lnSpc>
              <a:spcBef>
                <a:spcPts val="0"/>
              </a:spcBef>
              <a:spcAft>
                <a:spcPts val="0"/>
              </a:spcAft>
              <a:buClr>
                <a:srgbClr val="EE4639"/>
              </a:buClr>
              <a:buSzPts val="1400"/>
              <a:buFont typeface="Arial"/>
              <a:buNone/>
            </a:pPr>
            <a:r>
              <a:t/>
            </a:r>
            <a:endParaRPr b="0" i="0" sz="1400" u="none" cap="none" strike="noStrike">
              <a:solidFill>
                <a:srgbClr val="262626"/>
              </a:solidFill>
              <a:latin typeface="Calibri"/>
              <a:ea typeface="Calibri"/>
              <a:cs typeface="Calibri"/>
              <a:sym typeface="Calibri"/>
            </a:endParaRPr>
          </a:p>
          <a:p>
            <a:pPr indent="-180975" lvl="0" marL="180975" marR="0" rtl="0" algn="l">
              <a:lnSpc>
                <a:spcPct val="100000"/>
              </a:lnSpc>
              <a:spcBef>
                <a:spcPts val="0"/>
              </a:spcBef>
              <a:spcAft>
                <a:spcPts val="0"/>
              </a:spcAft>
              <a:buClr>
                <a:srgbClr val="EE4639"/>
              </a:buClr>
              <a:buSzPts val="1400"/>
              <a:buFont typeface="Arial"/>
              <a:buChar char="•"/>
            </a:pPr>
            <a:r>
              <a:rPr b="1" i="0" lang="es-ES" sz="1400" u="none" cap="none" strike="noStrike">
                <a:solidFill>
                  <a:srgbClr val="262626"/>
                </a:solidFill>
                <a:latin typeface="Calibri"/>
                <a:ea typeface="Calibri"/>
                <a:cs typeface="Calibri"/>
                <a:sym typeface="Calibri"/>
              </a:rPr>
              <a:t>Analizarás qué es la ciudadanía en el siglo XXI: </a:t>
            </a:r>
            <a:r>
              <a:rPr b="0" i="0" lang="es-ES" sz="1400" u="none" cap="none" strike="noStrike">
                <a:solidFill>
                  <a:srgbClr val="262626"/>
                </a:solidFill>
                <a:latin typeface="Calibri"/>
                <a:ea typeface="Calibri"/>
                <a:cs typeface="Calibri"/>
                <a:sym typeface="Calibri"/>
              </a:rPr>
              <a:t>ciudadanía digital. </a:t>
            </a:r>
            <a:endParaRPr b="0" i="0" sz="1400" u="none" cap="none" strike="noStrike">
              <a:solidFill>
                <a:srgbClr val="000000"/>
              </a:solidFill>
              <a:latin typeface="Arial"/>
              <a:ea typeface="Arial"/>
              <a:cs typeface="Arial"/>
              <a:sym typeface="Arial"/>
            </a:endParaRPr>
          </a:p>
        </p:txBody>
      </p:sp>
      <p:pic>
        <p:nvPicPr>
          <p:cNvPr id="74" name="Google Shape;74;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5" name="Google Shape;75;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6" name="Google Shape;76;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7" name="Google Shape;77;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 name="Google Shape;78;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INTRODUCCIÓN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txBox="1"/>
          <p:nvPr/>
        </p:nvSpPr>
        <p:spPr>
          <a:xfrm>
            <a:off x="4754563" y="917408"/>
            <a:ext cx="3924300" cy="180049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ÉPOCA DE REVOLUCIONES   </a:t>
            </a:r>
            <a:endParaRPr b="0" i="0" sz="1400" u="none" cap="none" strike="noStrike">
              <a:solidFill>
                <a:srgbClr val="000000"/>
              </a:solidFill>
              <a:latin typeface="Arial"/>
              <a:ea typeface="Arial"/>
              <a:cs typeface="Arial"/>
              <a:sym typeface="Arial"/>
            </a:endParaRPr>
          </a:p>
          <a:p>
            <a:pPr indent="0" lvl="0" marL="11112"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Según John Markoff, “en 1790, los norteamericanos recientemente independizados ratificaban su constitución, los legisladores franceses elaboraban la suya, los patriotas holandeses y belgas deliberaban sobre cómo organizar sus países”. </a:t>
            </a:r>
            <a:endParaRPr b="0" i="0" sz="1400" u="none" cap="none" strike="noStrike">
              <a:solidFill>
                <a:srgbClr val="000000"/>
              </a:solidFill>
              <a:latin typeface="Arial"/>
              <a:ea typeface="Arial"/>
              <a:cs typeface="Arial"/>
              <a:sym typeface="Arial"/>
            </a:endParaRPr>
          </a:p>
        </p:txBody>
      </p:sp>
      <p:sp>
        <p:nvSpPr>
          <p:cNvPr id="374" name="Google Shape;374;p30"/>
          <p:cNvSpPr txBox="1"/>
          <p:nvPr/>
        </p:nvSpPr>
        <p:spPr>
          <a:xfrm flipH="1">
            <a:off x="503237" y="5080100"/>
            <a:ext cx="3376182"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 libertad guiando al pueblo”. </a:t>
            </a:r>
            <a:r>
              <a:rPr b="0" i="0" lang="es-ES" sz="1000" u="none" cap="none" strike="noStrike">
                <a:solidFill>
                  <a:schemeClr val="dk1"/>
                </a:solidFill>
                <a:latin typeface="Calibri"/>
                <a:ea typeface="Calibri"/>
                <a:cs typeface="Calibri"/>
                <a:sym typeface="Calibri"/>
              </a:rPr>
              <a:t>(Crédito: </a:t>
            </a:r>
            <a:r>
              <a:rPr b="0" i="0" lang="es-ES" sz="1000" u="none" cap="none" strike="noStrike">
                <a:solidFill>
                  <a:srgbClr val="262626"/>
                </a:solidFill>
                <a:latin typeface="Calibri"/>
                <a:ea typeface="Calibri"/>
                <a:cs typeface="Calibri"/>
                <a:sym typeface="Calibri"/>
              </a:rPr>
              <a:t>Eugene Delacroix</a:t>
            </a:r>
            <a:r>
              <a:rPr b="0" i="0" lang="es-ES" sz="10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descr="Un dibujo de una persona&#10;&#10;Descripción generada automáticamente con confianza baja" id="375" name="Google Shape;375;p30"/>
          <p:cNvPicPr preferRelativeResize="0"/>
          <p:nvPr/>
        </p:nvPicPr>
        <p:blipFill rotWithShape="1">
          <a:blip r:embed="rId3">
            <a:alphaModFix/>
          </a:blip>
          <a:srcRect b="0" l="0" r="0" t="0"/>
          <a:stretch/>
        </p:blipFill>
        <p:spPr>
          <a:xfrm>
            <a:off x="503237" y="917408"/>
            <a:ext cx="3892140" cy="3956217"/>
          </a:xfrm>
          <a:prstGeom prst="rect">
            <a:avLst/>
          </a:prstGeom>
          <a:noFill/>
          <a:ln>
            <a:noFill/>
          </a:ln>
        </p:spPr>
      </p:pic>
      <p:sp>
        <p:nvSpPr>
          <p:cNvPr id="376" name="Google Shape;376;p30"/>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descr="Un grupo de personas de pie&#10;&#10;Descripción generada automáticamente" id="382" name="Google Shape;382;p31"/>
          <p:cNvPicPr preferRelativeResize="0"/>
          <p:nvPr/>
        </p:nvPicPr>
        <p:blipFill rotWithShape="1">
          <a:blip r:embed="rId3">
            <a:alphaModFix/>
          </a:blip>
          <a:srcRect b="0" l="18529" r="22940" t="10851"/>
          <a:stretch/>
        </p:blipFill>
        <p:spPr>
          <a:xfrm>
            <a:off x="503237" y="917407"/>
            <a:ext cx="3889376" cy="3956217"/>
          </a:xfrm>
          <a:prstGeom prst="rect">
            <a:avLst/>
          </a:prstGeom>
          <a:noFill/>
          <a:ln>
            <a:noFill/>
          </a:ln>
        </p:spPr>
      </p:pic>
      <p:sp>
        <p:nvSpPr>
          <p:cNvPr id="383" name="Google Shape;383;p3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
        <p:nvSpPr>
          <p:cNvPr id="384" name="Google Shape;384;p31"/>
          <p:cNvSpPr txBox="1"/>
          <p:nvPr/>
        </p:nvSpPr>
        <p:spPr>
          <a:xfrm>
            <a:off x="4754563" y="917408"/>
            <a:ext cx="3924300"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ASUNTOS URGENTES </a:t>
            </a:r>
            <a:endParaRPr b="0" i="0" sz="1400" u="none" cap="none" strike="noStrike">
              <a:solidFill>
                <a:srgbClr val="000000"/>
              </a:solidFill>
              <a:latin typeface="Arial"/>
              <a:ea typeface="Arial"/>
              <a:cs typeface="Arial"/>
              <a:sym typeface="Arial"/>
            </a:endParaRPr>
          </a:p>
          <a:p>
            <a:pPr indent="0" lvl="0" marL="11112"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Markoff también señala que “en lugares tan distantes como Cádiz, el Río de la Plata o los estados germanos, el diseño de instituciones políticas y la definición de ciudadanía se convirtieron en asuntos urgentes”.</a:t>
            </a:r>
            <a:endParaRPr b="0" i="0" sz="1400" u="none" cap="none" strike="noStrike">
              <a:solidFill>
                <a:srgbClr val="000000"/>
              </a:solidFill>
              <a:latin typeface="Arial"/>
              <a:ea typeface="Arial"/>
              <a:cs typeface="Arial"/>
              <a:sym typeface="Arial"/>
            </a:endParaRPr>
          </a:p>
        </p:txBody>
      </p:sp>
      <p:sp>
        <p:nvSpPr>
          <p:cNvPr id="385" name="Google Shape;385;p31"/>
          <p:cNvSpPr txBox="1"/>
          <p:nvPr/>
        </p:nvSpPr>
        <p:spPr>
          <a:xfrm flipH="1">
            <a:off x="503237" y="4926211"/>
            <a:ext cx="3889376"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“Firma de la Constitución de Estados Unidos”. </a:t>
            </a:r>
            <a:br>
              <a:rPr b="0" i="0" lang="es-ES" sz="1000" u="none" cap="none" strike="noStrike">
                <a:solidFill>
                  <a:srgbClr val="262626"/>
                </a:solidFill>
                <a:latin typeface="Calibri"/>
                <a:ea typeface="Calibri"/>
                <a:cs typeface="Calibri"/>
                <a:sym typeface="Calibri"/>
              </a:rPr>
            </a:br>
            <a:r>
              <a:rPr b="0" i="0" lang="es-ES" sz="1000" u="none" cap="none" strike="noStrike">
                <a:solidFill>
                  <a:schemeClr val="dk1"/>
                </a:solidFill>
                <a:latin typeface="Calibri"/>
                <a:ea typeface="Calibri"/>
                <a:cs typeface="Calibri"/>
                <a:sym typeface="Calibri"/>
              </a:rPr>
              <a:t>(Crédito: Junius Brutus Stearns)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2"/>
          <p:cNvSpPr txBox="1"/>
          <p:nvPr/>
        </p:nvSpPr>
        <p:spPr>
          <a:xfrm>
            <a:off x="4754564" y="917431"/>
            <a:ext cx="3924300" cy="204671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DEL HOMBRE Y DEL CIUDADANO </a:t>
            </a:r>
            <a:endParaRPr b="0" i="0" sz="1400" u="none" cap="none" strike="noStrike">
              <a:solidFill>
                <a:srgbClr val="000000"/>
              </a:solidFill>
              <a:latin typeface="Arial"/>
              <a:ea typeface="Arial"/>
              <a:cs typeface="Arial"/>
              <a:sym typeface="Arial"/>
            </a:endParaRPr>
          </a:p>
          <a:p>
            <a:pPr indent="0" lvl="0" marL="11113"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Tras la Revolución Francesa, la Asamblea Nacional de Francia reconoció y declaró en 1879 la Declaración de los Derechos del Hombre y del Ciudadano, que inspirará, junto con la Constitución de los EE. UU., a todos los movimientos independentistas de América Latina y del mundo. </a:t>
            </a:r>
            <a:endParaRPr b="0" i="0" sz="1400" u="none" cap="none" strike="noStrike">
              <a:solidFill>
                <a:srgbClr val="000000"/>
              </a:solidFill>
              <a:latin typeface="Arial"/>
              <a:ea typeface="Arial"/>
              <a:cs typeface="Arial"/>
              <a:sym typeface="Arial"/>
            </a:endParaRPr>
          </a:p>
        </p:txBody>
      </p:sp>
      <p:pic>
        <p:nvPicPr>
          <p:cNvPr descr="Imagen que contiene cerca, foto, edificio, cama&#10;&#10;Descripción generada automáticamente" id="392" name="Google Shape;392;p32"/>
          <p:cNvPicPr preferRelativeResize="0"/>
          <p:nvPr/>
        </p:nvPicPr>
        <p:blipFill rotWithShape="1">
          <a:blip r:embed="rId3">
            <a:alphaModFix/>
          </a:blip>
          <a:srcRect b="0" l="0" r="0" t="0"/>
          <a:stretch/>
        </p:blipFill>
        <p:spPr>
          <a:xfrm>
            <a:off x="503237" y="917430"/>
            <a:ext cx="3889375" cy="3956195"/>
          </a:xfrm>
          <a:prstGeom prst="rect">
            <a:avLst/>
          </a:prstGeom>
          <a:noFill/>
          <a:ln>
            <a:noFill/>
          </a:ln>
        </p:spPr>
      </p:pic>
      <p:sp>
        <p:nvSpPr>
          <p:cNvPr id="393" name="Google Shape;393;p3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
        <p:nvSpPr>
          <p:cNvPr id="394" name="Google Shape;394;p32"/>
          <p:cNvSpPr txBox="1"/>
          <p:nvPr/>
        </p:nvSpPr>
        <p:spPr>
          <a:xfrm flipH="1">
            <a:off x="503237" y="4938876"/>
            <a:ext cx="3889376" cy="2923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50"/>
              <a:buFont typeface="Arial"/>
              <a:buNone/>
            </a:pPr>
            <a:r>
              <a:rPr b="0" i="0" lang="es-ES" sz="950" u="none" cap="none" strike="noStrike">
                <a:solidFill>
                  <a:srgbClr val="262626"/>
                </a:solidFill>
                <a:latin typeface="Calibri"/>
                <a:ea typeface="Calibri"/>
                <a:cs typeface="Calibri"/>
                <a:sym typeface="Calibri"/>
              </a:rPr>
              <a:t>Inspirada en la democracia griega, la Declaración de Derechos supuso el paso de súbditos (monarquías) a ciudadanos (repúblicas). </a:t>
            </a:r>
            <a:r>
              <a:rPr b="0" i="0" lang="es-ES" sz="950" u="none" cap="none" strike="noStrike">
                <a:solidFill>
                  <a:schemeClr val="dk1"/>
                </a:solidFill>
                <a:latin typeface="Calibri"/>
                <a:ea typeface="Calibri"/>
                <a:cs typeface="Calibri"/>
                <a:sym typeface="Calibri"/>
              </a:rPr>
              <a:t>(Crédito: definicionabc.com)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3"/>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7938" lvl="0" marL="11113"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DECLARACIÓN DE LOS DERECHOS DEL HOMBRE Y DEL CIUDADANO</a:t>
            </a:r>
            <a:endParaRPr b="0" i="0" sz="1100" u="none" cap="none" strike="noStrike">
              <a:solidFill>
                <a:schemeClr val="dk1"/>
              </a:solidFill>
              <a:latin typeface="Calibri"/>
              <a:ea typeface="Calibri"/>
              <a:cs typeface="Calibri"/>
              <a:sym typeface="Calibri"/>
            </a:endParaRPr>
          </a:p>
        </p:txBody>
      </p:sp>
      <p:sp>
        <p:nvSpPr>
          <p:cNvPr id="401" name="Google Shape;401;p3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
        <p:nvSpPr>
          <p:cNvPr id="402" name="Google Shape;402;p33"/>
          <p:cNvSpPr/>
          <p:nvPr/>
        </p:nvSpPr>
        <p:spPr>
          <a:xfrm>
            <a:off x="1756753" y="1469234"/>
            <a:ext cx="6338062"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Los hombres nacen y permanecen libres e iguales en derechos. Las distinciones sociales solo pueden fundarse en la utilidad común.</a:t>
            </a:r>
            <a:endParaRPr b="0" i="0" sz="1500" u="none" cap="none" strike="noStrike">
              <a:solidFill>
                <a:schemeClr val="dk1"/>
              </a:solidFill>
              <a:latin typeface="Calibri"/>
              <a:ea typeface="Calibri"/>
              <a:cs typeface="Calibri"/>
              <a:sym typeface="Calibri"/>
            </a:endParaRPr>
          </a:p>
        </p:txBody>
      </p:sp>
      <p:sp>
        <p:nvSpPr>
          <p:cNvPr id="403" name="Google Shape;403;p33"/>
          <p:cNvSpPr/>
          <p:nvPr/>
        </p:nvSpPr>
        <p:spPr>
          <a:xfrm>
            <a:off x="651510" y="1409567"/>
            <a:ext cx="76008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1°:</a:t>
            </a:r>
            <a:endParaRPr b="1" i="0" sz="2000" u="none" cap="none" strike="noStrike">
              <a:solidFill>
                <a:srgbClr val="714FA0"/>
              </a:solidFill>
              <a:latin typeface="Calibri"/>
              <a:ea typeface="Calibri"/>
              <a:cs typeface="Calibri"/>
              <a:sym typeface="Calibri"/>
            </a:endParaRPr>
          </a:p>
        </p:txBody>
      </p:sp>
      <p:cxnSp>
        <p:nvCxnSpPr>
          <p:cNvPr id="404" name="Google Shape;404;p33"/>
          <p:cNvCxnSpPr>
            <a:endCxn id="405" idx="0"/>
          </p:cNvCxnSpPr>
          <p:nvPr/>
        </p:nvCxnSpPr>
        <p:spPr>
          <a:xfrm>
            <a:off x="1556894" y="1653494"/>
            <a:ext cx="0" cy="1409400"/>
          </a:xfrm>
          <a:prstGeom prst="straightConnector1">
            <a:avLst/>
          </a:prstGeom>
          <a:noFill/>
          <a:ln cap="flat" cmpd="sng" w="12700">
            <a:solidFill>
              <a:srgbClr val="7150A0"/>
            </a:solidFill>
            <a:prstDash val="solid"/>
            <a:round/>
            <a:headEnd len="sm" w="sm" type="none"/>
            <a:tailEnd len="sm" w="sm" type="none"/>
          </a:ln>
        </p:spPr>
      </p:cxnSp>
      <p:grpSp>
        <p:nvGrpSpPr>
          <p:cNvPr id="406" name="Google Shape;406;p33"/>
          <p:cNvGrpSpPr/>
          <p:nvPr/>
        </p:nvGrpSpPr>
        <p:grpSpPr>
          <a:xfrm>
            <a:off x="1486498" y="1513274"/>
            <a:ext cx="140792" cy="140258"/>
            <a:chOff x="3427964" y="2244682"/>
            <a:chExt cx="225891" cy="225034"/>
          </a:xfrm>
        </p:grpSpPr>
        <p:sp>
          <p:nvSpPr>
            <p:cNvPr id="407" name="Google Shape;407;p3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8" name="Google Shape;408;p3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09" name="Google Shape;409;p33"/>
          <p:cNvSpPr/>
          <p:nvPr/>
        </p:nvSpPr>
        <p:spPr>
          <a:xfrm>
            <a:off x="1756753" y="2118864"/>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finalidad de cualquier asociación política es la protección de los derechos naturales e imprescriptibles del hombre. Tales derechos son la libertad, la propiedad, la seguridad y la resistencia a la opresión.</a:t>
            </a:r>
            <a:endParaRPr b="0" i="0" sz="1500" u="none" cap="none" strike="noStrike">
              <a:solidFill>
                <a:schemeClr val="dk1"/>
              </a:solidFill>
              <a:latin typeface="Calibri"/>
              <a:ea typeface="Calibri"/>
              <a:cs typeface="Calibri"/>
              <a:sym typeface="Calibri"/>
            </a:endParaRPr>
          </a:p>
        </p:txBody>
      </p:sp>
      <p:sp>
        <p:nvSpPr>
          <p:cNvPr id="410" name="Google Shape;410;p33"/>
          <p:cNvSpPr/>
          <p:nvPr/>
        </p:nvSpPr>
        <p:spPr>
          <a:xfrm>
            <a:off x="651510" y="2062160"/>
            <a:ext cx="76008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2°:</a:t>
            </a:r>
            <a:endParaRPr b="1" i="0" sz="2000" u="none" cap="none" strike="noStrike">
              <a:solidFill>
                <a:srgbClr val="714FA0"/>
              </a:solidFill>
              <a:latin typeface="Calibri"/>
              <a:ea typeface="Calibri"/>
              <a:cs typeface="Calibri"/>
              <a:sym typeface="Calibri"/>
            </a:endParaRPr>
          </a:p>
        </p:txBody>
      </p:sp>
      <p:grpSp>
        <p:nvGrpSpPr>
          <p:cNvPr id="411" name="Google Shape;411;p33"/>
          <p:cNvGrpSpPr/>
          <p:nvPr/>
        </p:nvGrpSpPr>
        <p:grpSpPr>
          <a:xfrm>
            <a:off x="1486498" y="2162904"/>
            <a:ext cx="140792" cy="140258"/>
            <a:chOff x="3427964" y="2244682"/>
            <a:chExt cx="225891" cy="225034"/>
          </a:xfrm>
        </p:grpSpPr>
        <p:sp>
          <p:nvSpPr>
            <p:cNvPr id="412" name="Google Shape;412;p3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3" name="Google Shape;413;p3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14" name="Google Shape;414;p33"/>
          <p:cNvSpPr/>
          <p:nvPr/>
        </p:nvSpPr>
        <p:spPr>
          <a:xfrm>
            <a:off x="1756752" y="3018854"/>
            <a:ext cx="6338063"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El principio de toda soberanía reside esencialmente en la Nación. Ningún cuerpo ni ningún individuo pueden ejercer autoridad alguna que no emane expresamente de ella.</a:t>
            </a:r>
            <a:endParaRPr b="0" i="0" sz="1500" u="none" cap="none" strike="noStrike">
              <a:solidFill>
                <a:schemeClr val="dk1"/>
              </a:solidFill>
              <a:latin typeface="Calibri"/>
              <a:ea typeface="Calibri"/>
              <a:cs typeface="Calibri"/>
              <a:sym typeface="Calibri"/>
            </a:endParaRPr>
          </a:p>
        </p:txBody>
      </p:sp>
      <p:sp>
        <p:nvSpPr>
          <p:cNvPr id="415" name="Google Shape;415;p33"/>
          <p:cNvSpPr/>
          <p:nvPr/>
        </p:nvSpPr>
        <p:spPr>
          <a:xfrm>
            <a:off x="651510" y="2948523"/>
            <a:ext cx="76008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3°:</a:t>
            </a:r>
            <a:endParaRPr b="1" i="0" sz="2000" u="none" cap="none" strike="noStrike">
              <a:solidFill>
                <a:srgbClr val="714FA0"/>
              </a:solidFill>
              <a:latin typeface="Calibri"/>
              <a:ea typeface="Calibri"/>
              <a:cs typeface="Calibri"/>
              <a:sym typeface="Calibri"/>
            </a:endParaRPr>
          </a:p>
        </p:txBody>
      </p:sp>
      <p:grpSp>
        <p:nvGrpSpPr>
          <p:cNvPr id="416" name="Google Shape;416;p33"/>
          <p:cNvGrpSpPr/>
          <p:nvPr/>
        </p:nvGrpSpPr>
        <p:grpSpPr>
          <a:xfrm>
            <a:off x="1486498" y="3062894"/>
            <a:ext cx="140792" cy="140258"/>
            <a:chOff x="3427964" y="2244682"/>
            <a:chExt cx="225891" cy="225034"/>
          </a:xfrm>
        </p:grpSpPr>
        <p:sp>
          <p:nvSpPr>
            <p:cNvPr id="405" name="Google Shape;405;p3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7" name="Google Shape;417;p3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
        <p:nvSpPr>
          <p:cNvPr id="424" name="Google Shape;424;p34"/>
          <p:cNvSpPr/>
          <p:nvPr/>
        </p:nvSpPr>
        <p:spPr>
          <a:xfrm>
            <a:off x="1756753" y="1455095"/>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libertad consiste en poder hacer todo lo que no perjudique a los demás. (…) tan solo tiene como límites los que garantizan a los demás miembros de la sociedad el goce de estos mismos derechos. </a:t>
            </a:r>
            <a:endParaRPr b="0" i="0" sz="1500" u="none" cap="none" strike="noStrike">
              <a:solidFill>
                <a:schemeClr val="dk1"/>
              </a:solidFill>
              <a:latin typeface="Calibri"/>
              <a:ea typeface="Calibri"/>
              <a:cs typeface="Calibri"/>
              <a:sym typeface="Calibri"/>
            </a:endParaRPr>
          </a:p>
        </p:txBody>
      </p:sp>
      <p:sp>
        <p:nvSpPr>
          <p:cNvPr id="425" name="Google Shape;425;p34"/>
          <p:cNvSpPr/>
          <p:nvPr/>
        </p:nvSpPr>
        <p:spPr>
          <a:xfrm>
            <a:off x="651510" y="1417258"/>
            <a:ext cx="76008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4°:</a:t>
            </a:r>
            <a:endParaRPr b="1" i="0" sz="2000" u="none" cap="none" strike="noStrike">
              <a:solidFill>
                <a:srgbClr val="714FA0"/>
              </a:solidFill>
              <a:latin typeface="Calibri"/>
              <a:ea typeface="Calibri"/>
              <a:cs typeface="Calibri"/>
              <a:sym typeface="Calibri"/>
            </a:endParaRPr>
          </a:p>
        </p:txBody>
      </p:sp>
      <p:cxnSp>
        <p:nvCxnSpPr>
          <p:cNvPr id="426" name="Google Shape;426;p34"/>
          <p:cNvCxnSpPr>
            <a:stCxn id="427" idx="4"/>
            <a:endCxn id="428" idx="0"/>
          </p:cNvCxnSpPr>
          <p:nvPr/>
        </p:nvCxnSpPr>
        <p:spPr>
          <a:xfrm>
            <a:off x="1556894" y="1653532"/>
            <a:ext cx="0" cy="1781100"/>
          </a:xfrm>
          <a:prstGeom prst="straightConnector1">
            <a:avLst/>
          </a:prstGeom>
          <a:noFill/>
          <a:ln cap="flat" cmpd="sng" w="12700">
            <a:solidFill>
              <a:srgbClr val="7150A0"/>
            </a:solidFill>
            <a:prstDash val="solid"/>
            <a:round/>
            <a:headEnd len="sm" w="sm" type="none"/>
            <a:tailEnd len="sm" w="sm" type="none"/>
          </a:ln>
        </p:spPr>
      </p:cxnSp>
      <p:grpSp>
        <p:nvGrpSpPr>
          <p:cNvPr id="429" name="Google Shape;429;p34"/>
          <p:cNvGrpSpPr/>
          <p:nvPr/>
        </p:nvGrpSpPr>
        <p:grpSpPr>
          <a:xfrm>
            <a:off x="1486498" y="1513274"/>
            <a:ext cx="140792" cy="140258"/>
            <a:chOff x="3427964" y="2244682"/>
            <a:chExt cx="225891" cy="225034"/>
          </a:xfrm>
        </p:grpSpPr>
        <p:sp>
          <p:nvSpPr>
            <p:cNvPr id="427" name="Google Shape;427;p34"/>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0" name="Google Shape;430;p34"/>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31" name="Google Shape;431;p34"/>
          <p:cNvSpPr/>
          <p:nvPr/>
        </p:nvSpPr>
        <p:spPr>
          <a:xfrm>
            <a:off x="1756753" y="2403969"/>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Ley solo tiene derecho a prohibir los actos perjudiciales para la sociedad. Nada que no esté prohibido por la Ley puede ser impedido, y nadie puede ser obligado a hacer algo que esta no ordene. </a:t>
            </a:r>
            <a:endParaRPr b="0" i="0" sz="1500" u="none" cap="none" strike="noStrike">
              <a:solidFill>
                <a:schemeClr val="dk1"/>
              </a:solidFill>
              <a:latin typeface="Calibri"/>
              <a:ea typeface="Calibri"/>
              <a:cs typeface="Calibri"/>
              <a:sym typeface="Calibri"/>
            </a:endParaRPr>
          </a:p>
        </p:txBody>
      </p:sp>
      <p:sp>
        <p:nvSpPr>
          <p:cNvPr id="432" name="Google Shape;432;p34"/>
          <p:cNvSpPr/>
          <p:nvPr/>
        </p:nvSpPr>
        <p:spPr>
          <a:xfrm>
            <a:off x="651510" y="2355770"/>
            <a:ext cx="76008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5°:</a:t>
            </a:r>
            <a:endParaRPr b="1" i="0" sz="2000" u="none" cap="none" strike="noStrike">
              <a:solidFill>
                <a:srgbClr val="714FA0"/>
              </a:solidFill>
              <a:latin typeface="Calibri"/>
              <a:ea typeface="Calibri"/>
              <a:cs typeface="Calibri"/>
              <a:sym typeface="Calibri"/>
            </a:endParaRPr>
          </a:p>
        </p:txBody>
      </p:sp>
      <p:grpSp>
        <p:nvGrpSpPr>
          <p:cNvPr id="433" name="Google Shape;433;p34"/>
          <p:cNvGrpSpPr/>
          <p:nvPr/>
        </p:nvGrpSpPr>
        <p:grpSpPr>
          <a:xfrm>
            <a:off x="1486498" y="2458417"/>
            <a:ext cx="140792" cy="140258"/>
            <a:chOff x="3427964" y="2244682"/>
            <a:chExt cx="225891" cy="225034"/>
          </a:xfrm>
        </p:grpSpPr>
        <p:sp>
          <p:nvSpPr>
            <p:cNvPr id="434" name="Google Shape;434;p34"/>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5" name="Google Shape;435;p34"/>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36" name="Google Shape;436;p34"/>
          <p:cNvSpPr/>
          <p:nvPr/>
        </p:nvSpPr>
        <p:spPr>
          <a:xfrm>
            <a:off x="1756752" y="3382687"/>
            <a:ext cx="6403735"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Ley es la expresión de la voluntad general. Todos los ciudadanos tienen derecho a contribuir a su elaboración, personalmente o a través de sus representantes (…). </a:t>
            </a:r>
            <a:endParaRPr b="0" i="0" sz="1500" u="none" cap="none" strike="noStrike">
              <a:solidFill>
                <a:schemeClr val="dk1"/>
              </a:solidFill>
              <a:latin typeface="Calibri"/>
              <a:ea typeface="Calibri"/>
              <a:cs typeface="Calibri"/>
              <a:sym typeface="Calibri"/>
            </a:endParaRPr>
          </a:p>
        </p:txBody>
      </p:sp>
      <p:sp>
        <p:nvSpPr>
          <p:cNvPr id="437" name="Google Shape;437;p34"/>
          <p:cNvSpPr/>
          <p:nvPr/>
        </p:nvSpPr>
        <p:spPr>
          <a:xfrm>
            <a:off x="651510" y="3326267"/>
            <a:ext cx="76008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6°:</a:t>
            </a:r>
            <a:endParaRPr b="1" i="0" sz="2000" u="none" cap="none" strike="noStrike">
              <a:solidFill>
                <a:srgbClr val="714FA0"/>
              </a:solidFill>
              <a:latin typeface="Calibri"/>
              <a:ea typeface="Calibri"/>
              <a:cs typeface="Calibri"/>
              <a:sym typeface="Calibri"/>
            </a:endParaRPr>
          </a:p>
        </p:txBody>
      </p:sp>
      <p:grpSp>
        <p:nvGrpSpPr>
          <p:cNvPr id="438" name="Google Shape;438;p34"/>
          <p:cNvGrpSpPr/>
          <p:nvPr/>
        </p:nvGrpSpPr>
        <p:grpSpPr>
          <a:xfrm>
            <a:off x="1486498" y="3434776"/>
            <a:ext cx="140792" cy="140258"/>
            <a:chOff x="3427964" y="2244682"/>
            <a:chExt cx="225891" cy="225034"/>
          </a:xfrm>
        </p:grpSpPr>
        <p:sp>
          <p:nvSpPr>
            <p:cNvPr id="428" name="Google Shape;428;p34"/>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9" name="Google Shape;439;p34"/>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40" name="Google Shape;440;p34"/>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7938" lvl="0" marL="11113"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DECLARACIÓN DE LOS DERECHOS DEL HOMBRE Y DEL CIUDADANO</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
        <p:nvSpPr>
          <p:cNvPr id="447" name="Google Shape;447;p35"/>
          <p:cNvSpPr/>
          <p:nvPr/>
        </p:nvSpPr>
        <p:spPr>
          <a:xfrm>
            <a:off x="1756753" y="1455095"/>
            <a:ext cx="6338062"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Ningún hombre puede ser acusado, arrestado o detenido, salvo en los casos determinados por la Ley y en la forma determinada por ella. (…).</a:t>
            </a:r>
            <a:endParaRPr b="0" i="0" sz="1500" u="none" cap="none" strike="noStrike">
              <a:solidFill>
                <a:schemeClr val="dk1"/>
              </a:solidFill>
              <a:latin typeface="Calibri"/>
              <a:ea typeface="Calibri"/>
              <a:cs typeface="Calibri"/>
              <a:sym typeface="Calibri"/>
            </a:endParaRPr>
          </a:p>
        </p:txBody>
      </p:sp>
      <p:sp>
        <p:nvSpPr>
          <p:cNvPr id="448" name="Google Shape;448;p35"/>
          <p:cNvSpPr/>
          <p:nvPr/>
        </p:nvSpPr>
        <p:spPr>
          <a:xfrm>
            <a:off x="651510" y="1417258"/>
            <a:ext cx="76008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7°:</a:t>
            </a:r>
            <a:endParaRPr b="1" i="0" sz="2000" u="none" cap="none" strike="noStrike">
              <a:solidFill>
                <a:srgbClr val="714FA0"/>
              </a:solidFill>
              <a:latin typeface="Calibri"/>
              <a:ea typeface="Calibri"/>
              <a:cs typeface="Calibri"/>
              <a:sym typeface="Calibri"/>
            </a:endParaRPr>
          </a:p>
        </p:txBody>
      </p:sp>
      <p:cxnSp>
        <p:nvCxnSpPr>
          <p:cNvPr id="449" name="Google Shape;449;p35"/>
          <p:cNvCxnSpPr>
            <a:endCxn id="450" idx="0"/>
          </p:cNvCxnSpPr>
          <p:nvPr/>
        </p:nvCxnSpPr>
        <p:spPr>
          <a:xfrm>
            <a:off x="1556894" y="1653424"/>
            <a:ext cx="0" cy="1588800"/>
          </a:xfrm>
          <a:prstGeom prst="straightConnector1">
            <a:avLst/>
          </a:prstGeom>
          <a:noFill/>
          <a:ln cap="flat" cmpd="sng" w="12700">
            <a:solidFill>
              <a:srgbClr val="7150A0"/>
            </a:solidFill>
            <a:prstDash val="solid"/>
            <a:round/>
            <a:headEnd len="sm" w="sm" type="none"/>
            <a:tailEnd len="sm" w="sm" type="none"/>
          </a:ln>
        </p:spPr>
      </p:cxnSp>
      <p:grpSp>
        <p:nvGrpSpPr>
          <p:cNvPr id="451" name="Google Shape;451;p35"/>
          <p:cNvGrpSpPr/>
          <p:nvPr/>
        </p:nvGrpSpPr>
        <p:grpSpPr>
          <a:xfrm>
            <a:off x="1486498" y="1513274"/>
            <a:ext cx="140792" cy="140258"/>
            <a:chOff x="3427964" y="2244682"/>
            <a:chExt cx="225891" cy="225034"/>
          </a:xfrm>
        </p:grpSpPr>
        <p:sp>
          <p:nvSpPr>
            <p:cNvPr id="452" name="Google Shape;452;p35"/>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3" name="Google Shape;453;p35"/>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54" name="Google Shape;454;p35"/>
          <p:cNvSpPr/>
          <p:nvPr/>
        </p:nvSpPr>
        <p:spPr>
          <a:xfrm>
            <a:off x="1756753" y="2204767"/>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Ley solo debe establecer penas estricta y evidentemente necesarias, y tan solo se puede ser castigado en virtud de una Ley establecida y promulgada con anterioridad al delito, y aplicada legalmente.</a:t>
            </a:r>
            <a:endParaRPr b="0" i="0" sz="1500" u="none" cap="none" strike="noStrike">
              <a:solidFill>
                <a:schemeClr val="dk1"/>
              </a:solidFill>
              <a:latin typeface="Calibri"/>
              <a:ea typeface="Calibri"/>
              <a:cs typeface="Calibri"/>
              <a:sym typeface="Calibri"/>
            </a:endParaRPr>
          </a:p>
        </p:txBody>
      </p:sp>
      <p:sp>
        <p:nvSpPr>
          <p:cNvPr id="455" name="Google Shape;455;p35"/>
          <p:cNvSpPr/>
          <p:nvPr/>
        </p:nvSpPr>
        <p:spPr>
          <a:xfrm>
            <a:off x="651510" y="2156568"/>
            <a:ext cx="76008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8°:</a:t>
            </a:r>
            <a:endParaRPr b="1" i="0" sz="2000" u="none" cap="none" strike="noStrike">
              <a:solidFill>
                <a:srgbClr val="714FA0"/>
              </a:solidFill>
              <a:latin typeface="Calibri"/>
              <a:ea typeface="Calibri"/>
              <a:cs typeface="Calibri"/>
              <a:sym typeface="Calibri"/>
            </a:endParaRPr>
          </a:p>
        </p:txBody>
      </p:sp>
      <p:grpSp>
        <p:nvGrpSpPr>
          <p:cNvPr id="456" name="Google Shape;456;p35"/>
          <p:cNvGrpSpPr/>
          <p:nvPr/>
        </p:nvGrpSpPr>
        <p:grpSpPr>
          <a:xfrm>
            <a:off x="1486498" y="2259215"/>
            <a:ext cx="140792" cy="140258"/>
            <a:chOff x="3427964" y="2244682"/>
            <a:chExt cx="225891" cy="225034"/>
          </a:xfrm>
        </p:grpSpPr>
        <p:sp>
          <p:nvSpPr>
            <p:cNvPr id="457" name="Google Shape;457;p35"/>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8" name="Google Shape;458;p35"/>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59" name="Google Shape;459;p35"/>
          <p:cNvSpPr/>
          <p:nvPr/>
        </p:nvSpPr>
        <p:spPr>
          <a:xfrm>
            <a:off x="1756752" y="3190135"/>
            <a:ext cx="6403735"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Puesto que cualquier hombre se considera inocente hasta no ser declarado culpable, si se juzga indispensable detenerlo, cualquier rigor que no sea necesario para apoderarse de su persona debe ser severamente reprimido por Ley.</a:t>
            </a:r>
            <a:endParaRPr b="0" i="0" sz="1500" u="none" cap="none" strike="noStrike">
              <a:solidFill>
                <a:schemeClr val="dk1"/>
              </a:solidFill>
              <a:latin typeface="Calibri"/>
              <a:ea typeface="Calibri"/>
              <a:cs typeface="Calibri"/>
              <a:sym typeface="Calibri"/>
            </a:endParaRPr>
          </a:p>
        </p:txBody>
      </p:sp>
      <p:sp>
        <p:nvSpPr>
          <p:cNvPr id="460" name="Google Shape;460;p35"/>
          <p:cNvSpPr/>
          <p:nvPr/>
        </p:nvSpPr>
        <p:spPr>
          <a:xfrm>
            <a:off x="651510" y="3133715"/>
            <a:ext cx="76008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9°:</a:t>
            </a:r>
            <a:endParaRPr b="1" i="0" sz="2000" u="none" cap="none" strike="noStrike">
              <a:solidFill>
                <a:srgbClr val="714FA0"/>
              </a:solidFill>
              <a:latin typeface="Calibri"/>
              <a:ea typeface="Calibri"/>
              <a:cs typeface="Calibri"/>
              <a:sym typeface="Calibri"/>
            </a:endParaRPr>
          </a:p>
        </p:txBody>
      </p:sp>
      <p:grpSp>
        <p:nvGrpSpPr>
          <p:cNvPr id="461" name="Google Shape;461;p35"/>
          <p:cNvGrpSpPr/>
          <p:nvPr/>
        </p:nvGrpSpPr>
        <p:grpSpPr>
          <a:xfrm>
            <a:off x="1486498" y="3242224"/>
            <a:ext cx="140792" cy="140258"/>
            <a:chOff x="3427964" y="2244682"/>
            <a:chExt cx="225891" cy="225034"/>
          </a:xfrm>
        </p:grpSpPr>
        <p:sp>
          <p:nvSpPr>
            <p:cNvPr id="450" name="Google Shape;450;p35"/>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2" name="Google Shape;462;p35"/>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63" name="Google Shape;463;p35"/>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7938" lvl="0" marL="11113"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DECLARACIÓN DE LOS DERECHOS DEL HOMBRE Y DEL CIUDADANO</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
        <p:nvSpPr>
          <p:cNvPr id="470" name="Google Shape;470;p36"/>
          <p:cNvSpPr/>
          <p:nvPr/>
        </p:nvSpPr>
        <p:spPr>
          <a:xfrm>
            <a:off x="1756753" y="1455095"/>
            <a:ext cx="6338062"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Nadie debe ser incomodado por sus opiniones, inclusive religiosas, siempre y cuando su manifestación no perturbe el orden público establecido por la Ley. </a:t>
            </a:r>
            <a:endParaRPr b="0" i="0" sz="1500" u="none" cap="none" strike="noStrike">
              <a:solidFill>
                <a:schemeClr val="dk1"/>
              </a:solidFill>
              <a:latin typeface="Calibri"/>
              <a:ea typeface="Calibri"/>
              <a:cs typeface="Calibri"/>
              <a:sym typeface="Calibri"/>
            </a:endParaRPr>
          </a:p>
        </p:txBody>
      </p:sp>
      <p:sp>
        <p:nvSpPr>
          <p:cNvPr id="471" name="Google Shape;471;p36"/>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10°:</a:t>
            </a:r>
            <a:endParaRPr b="1" i="0" sz="2000" u="none" cap="none" strike="noStrike">
              <a:solidFill>
                <a:srgbClr val="714FA0"/>
              </a:solidFill>
              <a:latin typeface="Calibri"/>
              <a:ea typeface="Calibri"/>
              <a:cs typeface="Calibri"/>
              <a:sym typeface="Calibri"/>
            </a:endParaRPr>
          </a:p>
        </p:txBody>
      </p:sp>
      <p:cxnSp>
        <p:nvCxnSpPr>
          <p:cNvPr id="472" name="Google Shape;472;p36"/>
          <p:cNvCxnSpPr/>
          <p:nvPr/>
        </p:nvCxnSpPr>
        <p:spPr>
          <a:xfrm>
            <a:off x="1556894" y="1653532"/>
            <a:ext cx="0" cy="1588692"/>
          </a:xfrm>
          <a:prstGeom prst="straightConnector1">
            <a:avLst/>
          </a:prstGeom>
          <a:noFill/>
          <a:ln cap="flat" cmpd="sng" w="12700">
            <a:solidFill>
              <a:srgbClr val="7150A0"/>
            </a:solidFill>
            <a:prstDash val="solid"/>
            <a:round/>
            <a:headEnd len="sm" w="sm" type="none"/>
            <a:tailEnd len="sm" w="sm" type="none"/>
          </a:ln>
        </p:spPr>
      </p:cxnSp>
      <p:grpSp>
        <p:nvGrpSpPr>
          <p:cNvPr id="473" name="Google Shape;473;p36"/>
          <p:cNvGrpSpPr/>
          <p:nvPr/>
        </p:nvGrpSpPr>
        <p:grpSpPr>
          <a:xfrm>
            <a:off x="1486498" y="1513274"/>
            <a:ext cx="140792" cy="140258"/>
            <a:chOff x="3427964" y="2244682"/>
            <a:chExt cx="225891" cy="225034"/>
          </a:xfrm>
        </p:grpSpPr>
        <p:sp>
          <p:nvSpPr>
            <p:cNvPr id="474" name="Google Shape;474;p3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5" name="Google Shape;475;p3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76" name="Google Shape;476;p36"/>
          <p:cNvSpPr/>
          <p:nvPr/>
        </p:nvSpPr>
        <p:spPr>
          <a:xfrm>
            <a:off x="1756753" y="2204767"/>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libre comunicación de pensamientos y opiniones es uno de los derechos más valiosos del hombre; por consiguiente, cualquier ciudadano puede hablar, escribir e imprimir libremente (…). </a:t>
            </a:r>
            <a:endParaRPr b="0" i="0" sz="1500" u="none" cap="none" strike="noStrike">
              <a:solidFill>
                <a:schemeClr val="dk1"/>
              </a:solidFill>
              <a:latin typeface="Calibri"/>
              <a:ea typeface="Calibri"/>
              <a:cs typeface="Calibri"/>
              <a:sym typeface="Calibri"/>
            </a:endParaRPr>
          </a:p>
        </p:txBody>
      </p:sp>
      <p:sp>
        <p:nvSpPr>
          <p:cNvPr id="477" name="Google Shape;477;p36"/>
          <p:cNvSpPr/>
          <p:nvPr/>
        </p:nvSpPr>
        <p:spPr>
          <a:xfrm>
            <a:off x="503238" y="2156568"/>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11°:</a:t>
            </a:r>
            <a:endParaRPr b="1" i="0" sz="2000" u="none" cap="none" strike="noStrike">
              <a:solidFill>
                <a:srgbClr val="714FA0"/>
              </a:solidFill>
              <a:latin typeface="Calibri"/>
              <a:ea typeface="Calibri"/>
              <a:cs typeface="Calibri"/>
              <a:sym typeface="Calibri"/>
            </a:endParaRPr>
          </a:p>
        </p:txBody>
      </p:sp>
      <p:grpSp>
        <p:nvGrpSpPr>
          <p:cNvPr id="478" name="Google Shape;478;p36"/>
          <p:cNvGrpSpPr/>
          <p:nvPr/>
        </p:nvGrpSpPr>
        <p:grpSpPr>
          <a:xfrm>
            <a:off x="1486498" y="2259215"/>
            <a:ext cx="140792" cy="140258"/>
            <a:chOff x="3427964" y="2244682"/>
            <a:chExt cx="225891" cy="225034"/>
          </a:xfrm>
        </p:grpSpPr>
        <p:sp>
          <p:nvSpPr>
            <p:cNvPr id="479" name="Google Shape;479;p3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0" name="Google Shape;480;p3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81" name="Google Shape;481;p36"/>
          <p:cNvSpPr/>
          <p:nvPr/>
        </p:nvSpPr>
        <p:spPr>
          <a:xfrm>
            <a:off x="1756752" y="3190135"/>
            <a:ext cx="6403735"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garantía de los derechos del hombre y del ciudadano necesita de una fuerza pública; por ello, esta fuerza es instituida en beneficio de todos y no para el provecho particular de aquellos a quienes se encomienda.</a:t>
            </a:r>
            <a:endParaRPr b="0" i="0" sz="1500" u="none" cap="none" strike="noStrike">
              <a:solidFill>
                <a:schemeClr val="dk1"/>
              </a:solidFill>
              <a:latin typeface="Calibri"/>
              <a:ea typeface="Calibri"/>
              <a:cs typeface="Calibri"/>
              <a:sym typeface="Calibri"/>
            </a:endParaRPr>
          </a:p>
        </p:txBody>
      </p:sp>
      <p:sp>
        <p:nvSpPr>
          <p:cNvPr id="482" name="Google Shape;482;p36"/>
          <p:cNvSpPr/>
          <p:nvPr/>
        </p:nvSpPr>
        <p:spPr>
          <a:xfrm>
            <a:off x="503238" y="3133715"/>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12°:</a:t>
            </a:r>
            <a:endParaRPr b="1" i="0" sz="2000" u="none" cap="none" strike="noStrike">
              <a:solidFill>
                <a:srgbClr val="714FA0"/>
              </a:solidFill>
              <a:latin typeface="Calibri"/>
              <a:ea typeface="Calibri"/>
              <a:cs typeface="Calibri"/>
              <a:sym typeface="Calibri"/>
            </a:endParaRPr>
          </a:p>
        </p:txBody>
      </p:sp>
      <p:grpSp>
        <p:nvGrpSpPr>
          <p:cNvPr id="483" name="Google Shape;483;p36"/>
          <p:cNvGrpSpPr/>
          <p:nvPr/>
        </p:nvGrpSpPr>
        <p:grpSpPr>
          <a:xfrm>
            <a:off x="1486498" y="3242224"/>
            <a:ext cx="140792" cy="140258"/>
            <a:chOff x="3427964" y="2244682"/>
            <a:chExt cx="225891" cy="225034"/>
          </a:xfrm>
        </p:grpSpPr>
        <p:sp>
          <p:nvSpPr>
            <p:cNvPr id="484" name="Google Shape;484;p36"/>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5" name="Google Shape;485;p36"/>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86" name="Google Shape;486;p36"/>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7938" lvl="0" marL="11113"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DECLARACIÓN DE LOS DERECHOS DEL HOMBRE Y DEL CIUDADANO</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
        <p:nvSpPr>
          <p:cNvPr id="493" name="Google Shape;493;p37"/>
          <p:cNvSpPr/>
          <p:nvPr/>
        </p:nvSpPr>
        <p:spPr>
          <a:xfrm>
            <a:off x="1756753" y="1455095"/>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Para el mantenimiento de la fuerza pública y para los gastos de administración, resulta indispensable una contribución común, la cual debe repartirse equitativamente entre los ciudadanos (…). </a:t>
            </a:r>
            <a:endParaRPr b="0" i="0" sz="1500" u="none" cap="none" strike="noStrike">
              <a:solidFill>
                <a:schemeClr val="dk1"/>
              </a:solidFill>
              <a:latin typeface="Calibri"/>
              <a:ea typeface="Calibri"/>
              <a:cs typeface="Calibri"/>
              <a:sym typeface="Calibri"/>
            </a:endParaRPr>
          </a:p>
        </p:txBody>
      </p:sp>
      <p:sp>
        <p:nvSpPr>
          <p:cNvPr id="494" name="Google Shape;494;p37"/>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13°:</a:t>
            </a:r>
            <a:endParaRPr b="1" i="0" sz="2000" u="none" cap="none" strike="noStrike">
              <a:solidFill>
                <a:srgbClr val="714FA0"/>
              </a:solidFill>
              <a:latin typeface="Calibri"/>
              <a:ea typeface="Calibri"/>
              <a:cs typeface="Calibri"/>
              <a:sym typeface="Calibri"/>
            </a:endParaRPr>
          </a:p>
        </p:txBody>
      </p:sp>
      <p:cxnSp>
        <p:nvCxnSpPr>
          <p:cNvPr id="495" name="Google Shape;495;p37"/>
          <p:cNvCxnSpPr>
            <a:endCxn id="496" idx="0"/>
          </p:cNvCxnSpPr>
          <p:nvPr/>
        </p:nvCxnSpPr>
        <p:spPr>
          <a:xfrm>
            <a:off x="1556894" y="1653531"/>
            <a:ext cx="0" cy="1850700"/>
          </a:xfrm>
          <a:prstGeom prst="straightConnector1">
            <a:avLst/>
          </a:prstGeom>
          <a:noFill/>
          <a:ln cap="flat" cmpd="sng" w="12700">
            <a:solidFill>
              <a:srgbClr val="7150A0"/>
            </a:solidFill>
            <a:prstDash val="solid"/>
            <a:round/>
            <a:headEnd len="sm" w="sm" type="none"/>
            <a:tailEnd len="sm" w="sm" type="none"/>
          </a:ln>
        </p:spPr>
      </p:cxnSp>
      <p:grpSp>
        <p:nvGrpSpPr>
          <p:cNvPr id="497" name="Google Shape;497;p37"/>
          <p:cNvGrpSpPr/>
          <p:nvPr/>
        </p:nvGrpSpPr>
        <p:grpSpPr>
          <a:xfrm>
            <a:off x="1486498" y="1513274"/>
            <a:ext cx="140792" cy="140258"/>
            <a:chOff x="3427964" y="2244682"/>
            <a:chExt cx="225891" cy="225034"/>
          </a:xfrm>
        </p:grpSpPr>
        <p:sp>
          <p:nvSpPr>
            <p:cNvPr id="498" name="Google Shape;498;p3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9" name="Google Shape;499;p3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00" name="Google Shape;500;p37"/>
          <p:cNvSpPr/>
          <p:nvPr/>
        </p:nvSpPr>
        <p:spPr>
          <a:xfrm>
            <a:off x="1756753" y="2466774"/>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Todos los ciudadanos tienen el derecho de comprobar, por sí mismos o a través de sus representantes, la necesidad de la contribución pública, de aceptarla libremente, de vigilar su empleo (…).</a:t>
            </a:r>
            <a:endParaRPr b="0" i="0" sz="1500" u="none" cap="none" strike="noStrike">
              <a:solidFill>
                <a:schemeClr val="dk1"/>
              </a:solidFill>
              <a:latin typeface="Calibri"/>
              <a:ea typeface="Calibri"/>
              <a:cs typeface="Calibri"/>
              <a:sym typeface="Calibri"/>
            </a:endParaRPr>
          </a:p>
        </p:txBody>
      </p:sp>
      <p:sp>
        <p:nvSpPr>
          <p:cNvPr id="501" name="Google Shape;501;p37"/>
          <p:cNvSpPr/>
          <p:nvPr/>
        </p:nvSpPr>
        <p:spPr>
          <a:xfrm>
            <a:off x="503238" y="2418575"/>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14°:</a:t>
            </a:r>
            <a:endParaRPr b="1" i="0" sz="2000" u="none" cap="none" strike="noStrike">
              <a:solidFill>
                <a:srgbClr val="714FA0"/>
              </a:solidFill>
              <a:latin typeface="Calibri"/>
              <a:ea typeface="Calibri"/>
              <a:cs typeface="Calibri"/>
              <a:sym typeface="Calibri"/>
            </a:endParaRPr>
          </a:p>
        </p:txBody>
      </p:sp>
      <p:grpSp>
        <p:nvGrpSpPr>
          <p:cNvPr id="502" name="Google Shape;502;p37"/>
          <p:cNvGrpSpPr/>
          <p:nvPr/>
        </p:nvGrpSpPr>
        <p:grpSpPr>
          <a:xfrm>
            <a:off x="1486498" y="2521222"/>
            <a:ext cx="140792" cy="140258"/>
            <a:chOff x="3427964" y="2244682"/>
            <a:chExt cx="225891" cy="225034"/>
          </a:xfrm>
        </p:grpSpPr>
        <p:sp>
          <p:nvSpPr>
            <p:cNvPr id="503" name="Google Shape;503;p3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4" name="Google Shape;504;p3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05" name="Google Shape;505;p37"/>
          <p:cNvSpPr/>
          <p:nvPr/>
        </p:nvSpPr>
        <p:spPr>
          <a:xfrm>
            <a:off x="1756752" y="3452142"/>
            <a:ext cx="6553530" cy="2308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La sociedad tiene derecho a pedir cuentas de su gestión a cualquier agente público. </a:t>
            </a:r>
            <a:endParaRPr b="0" i="0" sz="1500" u="none" cap="none" strike="noStrike">
              <a:solidFill>
                <a:schemeClr val="dk1"/>
              </a:solidFill>
              <a:latin typeface="Calibri"/>
              <a:ea typeface="Calibri"/>
              <a:cs typeface="Calibri"/>
              <a:sym typeface="Calibri"/>
            </a:endParaRPr>
          </a:p>
        </p:txBody>
      </p:sp>
      <p:sp>
        <p:nvSpPr>
          <p:cNvPr id="506" name="Google Shape;506;p37"/>
          <p:cNvSpPr/>
          <p:nvPr/>
        </p:nvSpPr>
        <p:spPr>
          <a:xfrm>
            <a:off x="503238" y="3395722"/>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15°:</a:t>
            </a:r>
            <a:endParaRPr b="1" i="0" sz="2000" u="none" cap="none" strike="noStrike">
              <a:solidFill>
                <a:srgbClr val="714FA0"/>
              </a:solidFill>
              <a:latin typeface="Calibri"/>
              <a:ea typeface="Calibri"/>
              <a:cs typeface="Calibri"/>
              <a:sym typeface="Calibri"/>
            </a:endParaRPr>
          </a:p>
        </p:txBody>
      </p:sp>
      <p:grpSp>
        <p:nvGrpSpPr>
          <p:cNvPr id="507" name="Google Shape;507;p37"/>
          <p:cNvGrpSpPr/>
          <p:nvPr/>
        </p:nvGrpSpPr>
        <p:grpSpPr>
          <a:xfrm>
            <a:off x="1486498" y="3504231"/>
            <a:ext cx="140792" cy="140258"/>
            <a:chOff x="3427964" y="2244682"/>
            <a:chExt cx="225891" cy="225034"/>
          </a:xfrm>
        </p:grpSpPr>
        <p:sp>
          <p:nvSpPr>
            <p:cNvPr id="496" name="Google Shape;496;p37"/>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8" name="Google Shape;508;p37"/>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09" name="Google Shape;509;p37"/>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7938" lvl="0" marL="11113"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DECLARACIÓN DE LOS DERECHOS DEL HOMBRE Y DEL CIUDADANO</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
        <p:nvSpPr>
          <p:cNvPr id="516" name="Google Shape;516;p38"/>
          <p:cNvSpPr/>
          <p:nvPr/>
        </p:nvSpPr>
        <p:spPr>
          <a:xfrm>
            <a:off x="1756753" y="1455095"/>
            <a:ext cx="6338062"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Una sociedad en la que no esté establecida la garantía de los Derechos, </a:t>
            </a:r>
            <a:br>
              <a:rPr b="0" i="0" lang="es-ES" sz="1500" u="none" cap="none" strike="noStrike">
                <a:solidFill>
                  <a:schemeClr val="dk1"/>
                </a:solidFill>
                <a:latin typeface="Calibri"/>
                <a:ea typeface="Calibri"/>
                <a:cs typeface="Calibri"/>
                <a:sym typeface="Calibri"/>
              </a:rPr>
            </a:br>
            <a:r>
              <a:rPr b="0" i="0" lang="es-ES" sz="1500" u="none" cap="none" strike="noStrike">
                <a:solidFill>
                  <a:schemeClr val="dk1"/>
                </a:solidFill>
                <a:latin typeface="Calibri"/>
                <a:ea typeface="Calibri"/>
                <a:cs typeface="Calibri"/>
                <a:sym typeface="Calibri"/>
              </a:rPr>
              <a:t>ni determinada la separación de los poderes, carece de constitución. </a:t>
            </a:r>
            <a:endParaRPr b="0" i="0" sz="1500" u="none" cap="none" strike="noStrike">
              <a:solidFill>
                <a:schemeClr val="dk1"/>
              </a:solidFill>
              <a:latin typeface="Calibri"/>
              <a:ea typeface="Calibri"/>
              <a:cs typeface="Calibri"/>
              <a:sym typeface="Calibri"/>
            </a:endParaRPr>
          </a:p>
        </p:txBody>
      </p:sp>
      <p:sp>
        <p:nvSpPr>
          <p:cNvPr id="517" name="Google Shape;517;p38"/>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16°:</a:t>
            </a:r>
            <a:endParaRPr b="1" i="0" sz="2000" u="none" cap="none" strike="noStrike">
              <a:solidFill>
                <a:srgbClr val="714FA0"/>
              </a:solidFill>
              <a:latin typeface="Calibri"/>
              <a:ea typeface="Calibri"/>
              <a:cs typeface="Calibri"/>
              <a:sym typeface="Calibri"/>
            </a:endParaRPr>
          </a:p>
        </p:txBody>
      </p:sp>
      <p:cxnSp>
        <p:nvCxnSpPr>
          <p:cNvPr id="518" name="Google Shape;518;p38"/>
          <p:cNvCxnSpPr>
            <a:endCxn id="519" idx="0"/>
          </p:cNvCxnSpPr>
          <p:nvPr/>
        </p:nvCxnSpPr>
        <p:spPr>
          <a:xfrm>
            <a:off x="1556894" y="1653580"/>
            <a:ext cx="0" cy="657600"/>
          </a:xfrm>
          <a:prstGeom prst="straightConnector1">
            <a:avLst/>
          </a:prstGeom>
          <a:noFill/>
          <a:ln cap="flat" cmpd="sng" w="12700">
            <a:solidFill>
              <a:srgbClr val="7150A0"/>
            </a:solidFill>
            <a:prstDash val="solid"/>
            <a:round/>
            <a:headEnd len="sm" w="sm" type="none"/>
            <a:tailEnd len="sm" w="sm" type="none"/>
          </a:ln>
        </p:spPr>
      </p:cxnSp>
      <p:grpSp>
        <p:nvGrpSpPr>
          <p:cNvPr id="520" name="Google Shape;520;p38"/>
          <p:cNvGrpSpPr/>
          <p:nvPr/>
        </p:nvGrpSpPr>
        <p:grpSpPr>
          <a:xfrm>
            <a:off x="1486498" y="1513274"/>
            <a:ext cx="140792" cy="140258"/>
            <a:chOff x="3427964" y="2244682"/>
            <a:chExt cx="225891" cy="225034"/>
          </a:xfrm>
        </p:grpSpPr>
        <p:sp>
          <p:nvSpPr>
            <p:cNvPr id="521" name="Google Shape;521;p3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3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23" name="Google Shape;523;p38"/>
          <p:cNvSpPr/>
          <p:nvPr/>
        </p:nvSpPr>
        <p:spPr>
          <a:xfrm>
            <a:off x="1756753" y="2256732"/>
            <a:ext cx="6123223"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Por ser la propiedad un derecho inviolable y sagrado, nadie puede ser privado de ella, salvo cuando la necesidad pública, legalmente comprobada, lo exija de modo evidente (…).</a:t>
            </a:r>
            <a:endParaRPr b="0" i="0" sz="1500" u="none" cap="none" strike="noStrike">
              <a:solidFill>
                <a:schemeClr val="dk1"/>
              </a:solidFill>
              <a:latin typeface="Calibri"/>
              <a:ea typeface="Calibri"/>
              <a:cs typeface="Calibri"/>
              <a:sym typeface="Calibri"/>
            </a:endParaRPr>
          </a:p>
        </p:txBody>
      </p:sp>
      <p:sp>
        <p:nvSpPr>
          <p:cNvPr id="524" name="Google Shape;524;p38"/>
          <p:cNvSpPr/>
          <p:nvPr/>
        </p:nvSpPr>
        <p:spPr>
          <a:xfrm>
            <a:off x="503238" y="2208533"/>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714FA0"/>
                </a:solidFill>
                <a:latin typeface="Calibri"/>
                <a:ea typeface="Calibri"/>
                <a:cs typeface="Calibri"/>
                <a:sym typeface="Calibri"/>
              </a:rPr>
              <a:t>Art. 17°:</a:t>
            </a:r>
            <a:endParaRPr b="1" i="0" sz="2000" u="none" cap="none" strike="noStrike">
              <a:solidFill>
                <a:srgbClr val="714FA0"/>
              </a:solidFill>
              <a:latin typeface="Calibri"/>
              <a:ea typeface="Calibri"/>
              <a:cs typeface="Calibri"/>
              <a:sym typeface="Calibri"/>
            </a:endParaRPr>
          </a:p>
        </p:txBody>
      </p:sp>
      <p:grpSp>
        <p:nvGrpSpPr>
          <p:cNvPr id="525" name="Google Shape;525;p38"/>
          <p:cNvGrpSpPr/>
          <p:nvPr/>
        </p:nvGrpSpPr>
        <p:grpSpPr>
          <a:xfrm>
            <a:off x="1486498" y="2311180"/>
            <a:ext cx="140792" cy="140258"/>
            <a:chOff x="3427964" y="2244682"/>
            <a:chExt cx="225891" cy="225034"/>
          </a:xfrm>
        </p:grpSpPr>
        <p:sp>
          <p:nvSpPr>
            <p:cNvPr id="519" name="Google Shape;519;p38"/>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38"/>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27" name="Google Shape;527;p38"/>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7938" lvl="0" marL="11113"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DECLARACIÓN DE LOS DERECHOS DEL HOMBRE Y DEL CIUDADANO</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9"/>
          <p:cNvSpPr txBox="1"/>
          <p:nvPr/>
        </p:nvSpPr>
        <p:spPr>
          <a:xfrm>
            <a:off x="505400" y="918288"/>
            <a:ext cx="8047473"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¿DERECHOS PARA TODOS?</a:t>
            </a:r>
            <a:endParaRPr b="0" i="0" sz="1400" u="none" cap="none" strike="noStrike">
              <a:solidFill>
                <a:srgbClr val="000000"/>
              </a:solidFill>
              <a:latin typeface="Arial"/>
              <a:ea typeface="Arial"/>
              <a:cs typeface="Arial"/>
              <a:sym typeface="Arial"/>
            </a:endParaRPr>
          </a:p>
          <a:p>
            <a:pPr indent="-168275" lvl="0" marL="179388"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Los nuevos derechos sociales de esta declaración eran exclusivos para los hombres, dejando de lado a las mujeres y a los esclavos, grupos que tendrán que ganarse la ciudadanía más adelante. </a:t>
            </a:r>
            <a:endParaRPr b="0" i="0" sz="1400" u="none" cap="none" strike="noStrike">
              <a:solidFill>
                <a:srgbClr val="000000"/>
              </a:solidFill>
              <a:latin typeface="Arial"/>
              <a:ea typeface="Arial"/>
              <a:cs typeface="Arial"/>
              <a:sym typeface="Arial"/>
            </a:endParaRPr>
          </a:p>
          <a:p>
            <a:pPr indent="-66675" lvl="0" marL="179388"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68275" lvl="0" marL="17938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Los mismos vacíos ciudadanos se pueden observar en la versión original de la Constitución de los EE. UU. (1787). </a:t>
            </a:r>
            <a:endParaRPr b="0" i="0" sz="1400" u="none" cap="none" strike="noStrike">
              <a:solidFill>
                <a:srgbClr val="000000"/>
              </a:solidFill>
              <a:latin typeface="Arial"/>
              <a:ea typeface="Arial"/>
              <a:cs typeface="Arial"/>
              <a:sym typeface="Arial"/>
            </a:endParaRPr>
          </a:p>
        </p:txBody>
      </p:sp>
      <p:sp>
        <p:nvSpPr>
          <p:cNvPr id="534" name="Google Shape;534;p3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 name="Google Shape;85;p4"/>
          <p:cNvSpPr txBox="1"/>
          <p:nvPr/>
        </p:nvSpPr>
        <p:spPr>
          <a:xfrm>
            <a:off x="1008062" y="3169972"/>
            <a:ext cx="638579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ETIMOLOGÍA DE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800"/>
              <a:buFont typeface="Arial"/>
              <a:buNone/>
            </a:pPr>
            <a:r>
              <a:rPr b="1" i="0" lang="es-ES" sz="2800" u="none" cap="none" strike="noStrike">
                <a:solidFill>
                  <a:schemeClr val="lt1"/>
                </a:solidFill>
                <a:latin typeface="Arial"/>
                <a:ea typeface="Arial"/>
                <a:cs typeface="Arial"/>
                <a:sym typeface="Arial"/>
              </a:rPr>
              <a:t>LA CIUDADANÍA</a:t>
            </a:r>
            <a:endParaRPr b="0" i="0" sz="1400" u="none" cap="none" strike="noStrike">
              <a:solidFill>
                <a:srgbClr val="000000"/>
              </a:solidFill>
              <a:latin typeface="Arial"/>
              <a:ea typeface="Arial"/>
              <a:cs typeface="Arial"/>
              <a:sym typeface="Arial"/>
            </a:endParaRPr>
          </a:p>
        </p:txBody>
      </p:sp>
      <p:pic>
        <p:nvPicPr>
          <p:cNvPr id="86" name="Google Shape;86;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0"/>
          <p:cNvSpPr txBox="1"/>
          <p:nvPr/>
        </p:nvSpPr>
        <p:spPr>
          <a:xfrm>
            <a:off x="508180" y="917756"/>
            <a:ext cx="3884433" cy="401648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¿Y EL ESTADO/NACIÓN?</a:t>
            </a:r>
            <a:endParaRPr b="0" i="0" sz="1400" u="none" cap="none" strike="noStrike">
              <a:solidFill>
                <a:srgbClr val="000000"/>
              </a:solidFill>
              <a:latin typeface="Arial"/>
              <a:ea typeface="Arial"/>
              <a:cs typeface="Arial"/>
              <a:sym typeface="Arial"/>
            </a:endParaRPr>
          </a:p>
          <a:p>
            <a:pPr indent="0" lvl="0" marL="11112"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La modernidad ha ido destruyendo a las monarquías para dar paso actualmente a diversas formas de democracia: </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85738" lvl="1" marL="185738" marR="0" rtl="0" algn="l">
              <a:lnSpc>
                <a:spcPct val="100000"/>
              </a:lnSpc>
              <a:spcBef>
                <a:spcPts val="0"/>
              </a:spcBef>
              <a:spcAft>
                <a:spcPts val="0"/>
              </a:spcAft>
              <a:buClr>
                <a:schemeClr val="dk1"/>
              </a:buClr>
              <a:buSzPts val="1600"/>
              <a:buFont typeface="Arial"/>
              <a:buChar char="•"/>
            </a:pPr>
            <a:r>
              <a:rPr b="1" i="0" lang="es-ES" sz="1600" u="none" cap="none" strike="noStrike">
                <a:solidFill>
                  <a:schemeClr val="dk1"/>
                </a:solidFill>
                <a:latin typeface="Calibri"/>
                <a:ea typeface="Calibri"/>
                <a:cs typeface="Calibri"/>
                <a:sym typeface="Calibri"/>
              </a:rPr>
              <a:t>Repúblicas federales </a:t>
            </a:r>
            <a:br>
              <a:rPr b="0" i="0" lang="es-ES" sz="1600" u="none" cap="none" strike="noStrike">
                <a:solidFill>
                  <a:schemeClr val="dk1"/>
                </a:solidFill>
                <a:latin typeface="Calibri"/>
                <a:ea typeface="Calibri"/>
                <a:cs typeface="Calibri"/>
                <a:sym typeface="Calibri"/>
              </a:rPr>
            </a:br>
            <a:r>
              <a:rPr b="0" i="0" lang="es-ES" sz="1600" u="none" cap="none" strike="noStrike">
                <a:solidFill>
                  <a:schemeClr val="dk1"/>
                </a:solidFill>
                <a:latin typeface="Calibri"/>
                <a:ea typeface="Calibri"/>
                <a:cs typeface="Calibri"/>
                <a:sym typeface="Calibri"/>
              </a:rPr>
              <a:t>(Estados Unidos, México, Brasil, Argentina).</a:t>
            </a:r>
            <a:br>
              <a:rPr b="0" i="0" lang="es-ES" sz="1600" u="none" cap="none" strike="noStrike">
                <a:solidFill>
                  <a:schemeClr val="dk1"/>
                </a:solidFill>
                <a:latin typeface="Calibri"/>
                <a:ea typeface="Calibri"/>
                <a:cs typeface="Calibri"/>
                <a:sym typeface="Calibri"/>
              </a:rPr>
            </a:br>
            <a:endParaRPr b="0" i="0" sz="1600" u="none" cap="none" strike="noStrike">
              <a:solidFill>
                <a:schemeClr val="dk1"/>
              </a:solidFill>
              <a:latin typeface="Calibri"/>
              <a:ea typeface="Calibri"/>
              <a:cs typeface="Calibri"/>
              <a:sym typeface="Calibri"/>
            </a:endParaRPr>
          </a:p>
          <a:p>
            <a:pPr indent="-185738" lvl="1" marL="185738" marR="0" rtl="0" algn="l">
              <a:lnSpc>
                <a:spcPct val="100000"/>
              </a:lnSpc>
              <a:spcBef>
                <a:spcPts val="0"/>
              </a:spcBef>
              <a:spcAft>
                <a:spcPts val="0"/>
              </a:spcAft>
              <a:buClr>
                <a:schemeClr val="dk1"/>
              </a:buClr>
              <a:buSzPts val="1600"/>
              <a:buFont typeface="Arial"/>
              <a:buChar char="•"/>
            </a:pPr>
            <a:r>
              <a:rPr b="1" i="0" lang="es-ES" sz="1600" u="none" cap="none" strike="noStrike">
                <a:solidFill>
                  <a:schemeClr val="dk1"/>
                </a:solidFill>
                <a:latin typeface="Calibri"/>
                <a:ea typeface="Calibri"/>
                <a:cs typeface="Calibri"/>
                <a:sym typeface="Calibri"/>
              </a:rPr>
              <a:t>Repúblicas presidencialistas </a:t>
            </a:r>
            <a:br>
              <a:rPr b="0" i="0" lang="es-ES" sz="1600" u="none" cap="none" strike="noStrike">
                <a:solidFill>
                  <a:schemeClr val="dk1"/>
                </a:solidFill>
                <a:latin typeface="Calibri"/>
                <a:ea typeface="Calibri"/>
                <a:cs typeface="Calibri"/>
                <a:sym typeface="Calibri"/>
              </a:rPr>
            </a:br>
            <a:r>
              <a:rPr b="0" i="0" lang="es-ES" sz="1600" u="none" cap="none" strike="noStrike">
                <a:solidFill>
                  <a:schemeClr val="dk1"/>
                </a:solidFill>
                <a:latin typeface="Calibri"/>
                <a:ea typeface="Calibri"/>
                <a:cs typeface="Calibri"/>
                <a:sym typeface="Calibri"/>
              </a:rPr>
              <a:t>(Francia, Perú, Chile). </a:t>
            </a:r>
            <a:br>
              <a:rPr b="0" i="0" lang="es-ES" sz="1600" u="none" cap="none" strike="noStrike">
                <a:solidFill>
                  <a:schemeClr val="dk1"/>
                </a:solidFill>
                <a:latin typeface="Calibri"/>
                <a:ea typeface="Calibri"/>
                <a:cs typeface="Calibri"/>
                <a:sym typeface="Calibri"/>
              </a:rPr>
            </a:br>
            <a:endParaRPr b="0" i="0" sz="1600" u="none" cap="none" strike="noStrike">
              <a:solidFill>
                <a:schemeClr val="dk1"/>
              </a:solidFill>
              <a:latin typeface="Calibri"/>
              <a:ea typeface="Calibri"/>
              <a:cs typeface="Calibri"/>
              <a:sym typeface="Calibri"/>
            </a:endParaRPr>
          </a:p>
          <a:p>
            <a:pPr indent="-185738" lvl="1" marL="185738" marR="0" rtl="0" algn="l">
              <a:lnSpc>
                <a:spcPct val="100000"/>
              </a:lnSpc>
              <a:spcBef>
                <a:spcPts val="0"/>
              </a:spcBef>
              <a:spcAft>
                <a:spcPts val="0"/>
              </a:spcAft>
              <a:buClr>
                <a:schemeClr val="dk1"/>
              </a:buClr>
              <a:buSzPts val="1600"/>
              <a:buFont typeface="Arial"/>
              <a:buChar char="•"/>
            </a:pPr>
            <a:r>
              <a:rPr b="1" i="0" lang="es-ES" sz="1600" u="none" cap="none" strike="noStrike">
                <a:solidFill>
                  <a:schemeClr val="dk1"/>
                </a:solidFill>
                <a:latin typeface="Calibri"/>
                <a:ea typeface="Calibri"/>
                <a:cs typeface="Calibri"/>
                <a:sym typeface="Calibri"/>
              </a:rPr>
              <a:t>Repúblicas parlamentarias </a:t>
            </a:r>
            <a:br>
              <a:rPr b="0" i="0" lang="es-ES" sz="1600" u="none" cap="none" strike="noStrike">
                <a:solidFill>
                  <a:schemeClr val="dk1"/>
                </a:solidFill>
                <a:latin typeface="Calibri"/>
                <a:ea typeface="Calibri"/>
                <a:cs typeface="Calibri"/>
                <a:sym typeface="Calibri"/>
              </a:rPr>
            </a:br>
            <a:r>
              <a:rPr b="0" i="0" lang="es-ES" sz="1600" u="none" cap="none" strike="noStrike">
                <a:solidFill>
                  <a:schemeClr val="dk1"/>
                </a:solidFill>
                <a:latin typeface="Calibri"/>
                <a:ea typeface="Calibri"/>
                <a:cs typeface="Calibri"/>
                <a:sym typeface="Calibri"/>
              </a:rPr>
              <a:t>(Alemania, Grecia, Italia, Israel, Rusia).</a:t>
            </a:r>
            <a:br>
              <a:rPr b="0" i="0" lang="es-ES" sz="1600" u="none" cap="none" strike="noStrike">
                <a:solidFill>
                  <a:schemeClr val="dk1"/>
                </a:solidFill>
                <a:latin typeface="Calibri"/>
                <a:ea typeface="Calibri"/>
                <a:cs typeface="Calibri"/>
                <a:sym typeface="Calibri"/>
              </a:rPr>
            </a:br>
            <a:endParaRPr b="0" i="0" sz="1600" u="none" cap="none" strike="noStrike">
              <a:solidFill>
                <a:schemeClr val="dk1"/>
              </a:solidFill>
              <a:latin typeface="Calibri"/>
              <a:ea typeface="Calibri"/>
              <a:cs typeface="Calibri"/>
              <a:sym typeface="Calibri"/>
            </a:endParaRPr>
          </a:p>
          <a:p>
            <a:pPr indent="-185738" lvl="1" marL="185738" marR="0" rtl="0" algn="l">
              <a:lnSpc>
                <a:spcPct val="100000"/>
              </a:lnSpc>
              <a:spcBef>
                <a:spcPts val="0"/>
              </a:spcBef>
              <a:spcAft>
                <a:spcPts val="0"/>
              </a:spcAft>
              <a:buClr>
                <a:schemeClr val="dk1"/>
              </a:buClr>
              <a:buSzPts val="1600"/>
              <a:buFont typeface="Arial"/>
              <a:buChar char="•"/>
            </a:pPr>
            <a:r>
              <a:rPr b="1" i="0" lang="es-ES" sz="1600" u="none" cap="none" strike="noStrike">
                <a:solidFill>
                  <a:schemeClr val="dk1"/>
                </a:solidFill>
                <a:latin typeface="Calibri"/>
                <a:ea typeface="Calibri"/>
                <a:cs typeface="Calibri"/>
                <a:sym typeface="Calibri"/>
              </a:rPr>
              <a:t>Monarquías parlamentarias </a:t>
            </a:r>
            <a:br>
              <a:rPr b="0" i="0" lang="es-ES" sz="1600" u="none" cap="none" strike="noStrike">
                <a:solidFill>
                  <a:schemeClr val="dk1"/>
                </a:solidFill>
                <a:latin typeface="Calibri"/>
                <a:ea typeface="Calibri"/>
                <a:cs typeface="Calibri"/>
                <a:sym typeface="Calibri"/>
              </a:rPr>
            </a:br>
            <a:r>
              <a:rPr b="0" i="0" lang="es-ES" sz="1600" u="none" cap="none" strike="noStrike">
                <a:solidFill>
                  <a:schemeClr val="dk1"/>
                </a:solidFill>
                <a:latin typeface="Calibri"/>
                <a:ea typeface="Calibri"/>
                <a:cs typeface="Calibri"/>
                <a:sym typeface="Calibri"/>
              </a:rPr>
              <a:t>(España, Reino Unido, Japón). </a:t>
            </a:r>
            <a:endParaRPr b="0" i="0" sz="1400" u="none" cap="none" strike="noStrike">
              <a:solidFill>
                <a:srgbClr val="000000"/>
              </a:solidFill>
              <a:latin typeface="Arial"/>
              <a:ea typeface="Arial"/>
              <a:cs typeface="Arial"/>
              <a:sym typeface="Arial"/>
            </a:endParaRPr>
          </a:p>
        </p:txBody>
      </p:sp>
      <p:sp>
        <p:nvSpPr>
          <p:cNvPr id="541" name="Google Shape;541;p40"/>
          <p:cNvSpPr txBox="1"/>
          <p:nvPr/>
        </p:nvSpPr>
        <p:spPr>
          <a:xfrm flipH="1">
            <a:off x="4937330" y="4926211"/>
            <a:ext cx="373835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 democracia pierde terreno ante el autoritarismo en África y Asia.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Democracia Global)</a:t>
            </a:r>
            <a:endParaRPr b="0" i="0" sz="1400" u="none" cap="none" strike="noStrike">
              <a:solidFill>
                <a:srgbClr val="000000"/>
              </a:solidFill>
              <a:latin typeface="Arial"/>
              <a:ea typeface="Arial"/>
              <a:cs typeface="Arial"/>
              <a:sym typeface="Arial"/>
            </a:endParaRPr>
          </a:p>
        </p:txBody>
      </p:sp>
      <p:pic>
        <p:nvPicPr>
          <p:cNvPr descr="Mapa&#10;&#10;Descripción generada automáticamente" id="542" name="Google Shape;542;p40"/>
          <p:cNvPicPr preferRelativeResize="0"/>
          <p:nvPr/>
        </p:nvPicPr>
        <p:blipFill rotWithShape="1">
          <a:blip r:embed="rId3">
            <a:alphaModFix/>
          </a:blip>
          <a:srcRect b="8502" l="0" r="0" t="0"/>
          <a:stretch/>
        </p:blipFill>
        <p:spPr>
          <a:xfrm>
            <a:off x="4941790" y="922240"/>
            <a:ext cx="3733898" cy="3840574"/>
          </a:xfrm>
          <a:prstGeom prst="rect">
            <a:avLst/>
          </a:prstGeom>
          <a:noFill/>
          <a:ln>
            <a:noFill/>
          </a:ln>
        </p:spPr>
      </p:pic>
      <p:sp>
        <p:nvSpPr>
          <p:cNvPr id="543" name="Google Shape;543;p40"/>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descr="Mapa&#10;&#10;Descripción generada automáticamente" id="549" name="Google Shape;549;p41"/>
          <p:cNvPicPr preferRelativeResize="0"/>
          <p:nvPr/>
        </p:nvPicPr>
        <p:blipFill rotWithShape="1">
          <a:blip r:embed="rId3">
            <a:alphaModFix/>
          </a:blip>
          <a:srcRect b="9744" l="0" r="23530" t="20254"/>
          <a:stretch/>
        </p:blipFill>
        <p:spPr>
          <a:xfrm>
            <a:off x="1655382" y="912813"/>
            <a:ext cx="6094557" cy="3419042"/>
          </a:xfrm>
          <a:prstGeom prst="rect">
            <a:avLst/>
          </a:prstGeom>
          <a:noFill/>
          <a:ln>
            <a:noFill/>
          </a:ln>
        </p:spPr>
      </p:pic>
      <p:sp>
        <p:nvSpPr>
          <p:cNvPr id="550" name="Google Shape;550;p41"/>
          <p:cNvSpPr txBox="1"/>
          <p:nvPr/>
        </p:nvSpPr>
        <p:spPr>
          <a:xfrm flipH="1">
            <a:off x="508076" y="4740223"/>
            <a:ext cx="8167612" cy="492443"/>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chemeClr val="dk1"/>
              </a:buClr>
              <a:buSzPts val="1600"/>
              <a:buFont typeface="Arial"/>
              <a:buChar char="•"/>
            </a:pPr>
            <a:r>
              <a:rPr b="1" i="0" lang="es-ES" sz="1600" u="none" cap="none" strike="noStrike">
                <a:solidFill>
                  <a:schemeClr val="dk1"/>
                </a:solidFill>
                <a:latin typeface="Calibri"/>
                <a:ea typeface="Calibri"/>
                <a:cs typeface="Calibri"/>
                <a:sym typeface="Calibri"/>
              </a:rPr>
              <a:t>Democracias plenas: </a:t>
            </a:r>
            <a:r>
              <a:rPr b="0" i="0" lang="es-ES" sz="1600" u="none" cap="none" strike="noStrike">
                <a:solidFill>
                  <a:schemeClr val="dk1"/>
                </a:solidFill>
                <a:latin typeface="Calibri"/>
                <a:ea typeface="Calibri"/>
                <a:cs typeface="Calibri"/>
                <a:sym typeface="Calibri"/>
              </a:rPr>
              <a:t>Reino Unido, Japón, España, Alemania, los países nórdicos, Taiwán y Corea del Sur, entre otros países. </a:t>
            </a:r>
            <a:endParaRPr b="0" i="0" sz="1600" u="none" cap="none" strike="noStrike">
              <a:solidFill>
                <a:schemeClr val="dk1"/>
              </a:solidFill>
              <a:latin typeface="Calibri"/>
              <a:ea typeface="Calibri"/>
              <a:cs typeface="Calibri"/>
              <a:sym typeface="Calibri"/>
            </a:endParaRPr>
          </a:p>
        </p:txBody>
      </p:sp>
      <p:sp>
        <p:nvSpPr>
          <p:cNvPr id="551" name="Google Shape;551;p41"/>
          <p:cNvSpPr txBox="1"/>
          <p:nvPr/>
        </p:nvSpPr>
        <p:spPr>
          <a:xfrm>
            <a:off x="6418466" y="4349492"/>
            <a:ext cx="1228053"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chemeClr val="dk1"/>
                </a:solidFill>
                <a:latin typeface="Calibri"/>
                <a:ea typeface="Calibri"/>
                <a:cs typeface="Calibri"/>
                <a:sym typeface="Calibri"/>
              </a:rPr>
              <a:t>(Crédito: Democracy Index 2020)</a:t>
            </a:r>
            <a:endParaRPr b="0" i="0" sz="1400" u="none" cap="none" strike="noStrike">
              <a:solidFill>
                <a:srgbClr val="000000"/>
              </a:solidFill>
              <a:latin typeface="Arial"/>
              <a:ea typeface="Arial"/>
              <a:cs typeface="Arial"/>
              <a:sym typeface="Arial"/>
            </a:endParaRPr>
          </a:p>
        </p:txBody>
      </p:sp>
      <p:sp>
        <p:nvSpPr>
          <p:cNvPr id="552" name="Google Shape;552;p4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LA MODERNIDAD: LOS DERECHOS SOCIALES/EL ESTADO-NACIÓN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2"/>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9" name="Google Shape;559;p42"/>
          <p:cNvSpPr txBox="1"/>
          <p:nvPr/>
        </p:nvSpPr>
        <p:spPr>
          <a:xfrm>
            <a:off x="1008062" y="3169972"/>
            <a:ext cx="6385796" cy="116339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CIUDADANÍA EN EL SIGLO XX: </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LOS DERECHOS HUMANOS/</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LA GLOBALIZACIÓN</a:t>
            </a:r>
            <a:endParaRPr b="0" i="0" sz="1400" u="none" cap="none" strike="noStrike">
              <a:solidFill>
                <a:srgbClr val="000000"/>
              </a:solidFill>
              <a:latin typeface="Arial"/>
              <a:ea typeface="Arial"/>
              <a:cs typeface="Arial"/>
              <a:sym typeface="Arial"/>
            </a:endParaRPr>
          </a:p>
        </p:txBody>
      </p:sp>
      <p:pic>
        <p:nvPicPr>
          <p:cNvPr id="560" name="Google Shape;560;p42"/>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3"/>
          <p:cNvSpPr txBox="1"/>
          <p:nvPr/>
        </p:nvSpPr>
        <p:spPr>
          <a:xfrm>
            <a:off x="508207" y="917783"/>
            <a:ext cx="3667867" cy="204671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DERECHOS HUMANOS </a:t>
            </a:r>
            <a:endParaRPr b="0" i="0" sz="1400" u="none" cap="none" strike="noStrike">
              <a:solidFill>
                <a:srgbClr val="000000"/>
              </a:solidFill>
              <a:latin typeface="Arial"/>
              <a:ea typeface="Arial"/>
              <a:cs typeface="Arial"/>
              <a:sym typeface="Arial"/>
            </a:endParaRPr>
          </a:p>
          <a:p>
            <a:pPr indent="0" lvl="0" marL="11112"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Tras las dos Guerras Mundiales del siglo XX, la Asamblea General de las Naciones Unidas en París promulgó, el 10 de diciembre de 1948, la Declaración Universal de los Derechos Humanos, que debe protegerse en el mundo entero y que ha sido traducida a más de 500 idiomas.</a:t>
            </a:r>
            <a:endParaRPr b="0" i="0" sz="1600" u="none" cap="none" strike="noStrike">
              <a:solidFill>
                <a:schemeClr val="dk1"/>
              </a:solidFill>
              <a:latin typeface="Calibri"/>
              <a:ea typeface="Calibri"/>
              <a:cs typeface="Calibri"/>
              <a:sym typeface="Calibri"/>
            </a:endParaRPr>
          </a:p>
        </p:txBody>
      </p:sp>
      <p:sp>
        <p:nvSpPr>
          <p:cNvPr id="567" name="Google Shape;567;p43"/>
          <p:cNvSpPr txBox="1"/>
          <p:nvPr/>
        </p:nvSpPr>
        <p:spPr>
          <a:xfrm flipH="1">
            <a:off x="4751388" y="4926211"/>
            <a:ext cx="3924299"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 globalización no solo tiene consecuencias económicas y sanitarias, sino también beneficios políticos como los derechos humanos. </a:t>
            </a:r>
            <a:r>
              <a:rPr b="0" i="0" lang="es-ES" sz="1000" u="none" cap="none" strike="noStrike">
                <a:solidFill>
                  <a:schemeClr val="dk1"/>
                </a:solidFill>
                <a:latin typeface="Calibri"/>
                <a:ea typeface="Calibri"/>
                <a:cs typeface="Calibri"/>
                <a:sym typeface="Calibri"/>
              </a:rPr>
              <a:t>(Crédito: ONU)</a:t>
            </a:r>
            <a:endParaRPr b="0" i="0" sz="1400" u="none" cap="none" strike="noStrike">
              <a:solidFill>
                <a:srgbClr val="000000"/>
              </a:solidFill>
              <a:latin typeface="Arial"/>
              <a:ea typeface="Arial"/>
              <a:cs typeface="Arial"/>
              <a:sym typeface="Arial"/>
            </a:endParaRPr>
          </a:p>
        </p:txBody>
      </p:sp>
      <p:pic>
        <p:nvPicPr>
          <p:cNvPr descr="Una foto de un grupo de personas posando para una foto&#10;&#10;Descripción generada automáticamente" id="568" name="Google Shape;568;p43"/>
          <p:cNvPicPr preferRelativeResize="0"/>
          <p:nvPr/>
        </p:nvPicPr>
        <p:blipFill rotWithShape="1">
          <a:blip r:embed="rId3">
            <a:alphaModFix/>
          </a:blip>
          <a:srcRect b="0" l="0" r="0" t="0"/>
          <a:stretch/>
        </p:blipFill>
        <p:spPr>
          <a:xfrm>
            <a:off x="4760814" y="922239"/>
            <a:ext cx="3914873" cy="3951386"/>
          </a:xfrm>
          <a:prstGeom prst="rect">
            <a:avLst/>
          </a:prstGeom>
          <a:noFill/>
          <a:ln>
            <a:noFill/>
          </a:ln>
        </p:spPr>
      </p:pic>
      <p:sp>
        <p:nvSpPr>
          <p:cNvPr id="569" name="Google Shape;569;p4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576" name="Google Shape;576;p44"/>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DECLARACIÓN UNIVERSAL DE LOS DERECHOS HUMANOS</a:t>
            </a:r>
            <a:endParaRPr b="0" i="0" sz="1100" u="none" cap="none" strike="noStrike">
              <a:solidFill>
                <a:srgbClr val="262626"/>
              </a:solidFill>
              <a:latin typeface="Calibri"/>
              <a:ea typeface="Calibri"/>
              <a:cs typeface="Calibri"/>
              <a:sym typeface="Calibri"/>
            </a:endParaRPr>
          </a:p>
        </p:txBody>
      </p:sp>
      <p:sp>
        <p:nvSpPr>
          <p:cNvPr id="577" name="Google Shape;577;p44"/>
          <p:cNvSpPr/>
          <p:nvPr/>
        </p:nvSpPr>
        <p:spPr>
          <a:xfrm>
            <a:off x="1756753" y="1455095"/>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Todos los seres humanos nacen libres e iguales en dignidad y derechos y, dotados como están de razón y conciencia, deben comportarse fraternalmente los unos con los otros. </a:t>
            </a:r>
            <a:endParaRPr b="0" i="0" sz="1500" u="none" cap="none" strike="noStrike">
              <a:solidFill>
                <a:schemeClr val="dk1"/>
              </a:solidFill>
              <a:latin typeface="Calibri"/>
              <a:ea typeface="Calibri"/>
              <a:cs typeface="Calibri"/>
              <a:sym typeface="Calibri"/>
            </a:endParaRPr>
          </a:p>
        </p:txBody>
      </p:sp>
      <p:sp>
        <p:nvSpPr>
          <p:cNvPr id="578" name="Google Shape;578;p44"/>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a:t>
            </a:r>
            <a:endParaRPr b="1" i="0" sz="2000" u="none" cap="none" strike="noStrike">
              <a:solidFill>
                <a:srgbClr val="00B2C3"/>
              </a:solidFill>
              <a:latin typeface="Calibri"/>
              <a:ea typeface="Calibri"/>
              <a:cs typeface="Calibri"/>
              <a:sym typeface="Calibri"/>
            </a:endParaRPr>
          </a:p>
        </p:txBody>
      </p:sp>
      <p:cxnSp>
        <p:nvCxnSpPr>
          <p:cNvPr id="579" name="Google Shape;579;p44"/>
          <p:cNvCxnSpPr>
            <a:endCxn id="580" idx="0"/>
          </p:cNvCxnSpPr>
          <p:nvPr/>
        </p:nvCxnSpPr>
        <p:spPr>
          <a:xfrm>
            <a:off x="1556894" y="1653422"/>
            <a:ext cx="0" cy="1833900"/>
          </a:xfrm>
          <a:prstGeom prst="straightConnector1">
            <a:avLst/>
          </a:prstGeom>
          <a:noFill/>
          <a:ln cap="flat" cmpd="sng" w="12700">
            <a:solidFill>
              <a:srgbClr val="00B2C3"/>
            </a:solidFill>
            <a:prstDash val="solid"/>
            <a:round/>
            <a:headEnd len="sm" w="sm" type="none"/>
            <a:tailEnd len="sm" w="sm" type="none"/>
          </a:ln>
        </p:spPr>
      </p:cxnSp>
      <p:grpSp>
        <p:nvGrpSpPr>
          <p:cNvPr id="581" name="Google Shape;581;p44"/>
          <p:cNvGrpSpPr/>
          <p:nvPr/>
        </p:nvGrpSpPr>
        <p:grpSpPr>
          <a:xfrm>
            <a:off x="1486498" y="1513274"/>
            <a:ext cx="140792" cy="140258"/>
            <a:chOff x="3427964" y="2244682"/>
            <a:chExt cx="225891" cy="225034"/>
          </a:xfrm>
        </p:grpSpPr>
        <p:sp>
          <p:nvSpPr>
            <p:cNvPr id="582" name="Google Shape;582;p44"/>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3" name="Google Shape;583;p44"/>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84" name="Google Shape;584;p44"/>
          <p:cNvSpPr/>
          <p:nvPr/>
        </p:nvSpPr>
        <p:spPr>
          <a:xfrm>
            <a:off x="1756753" y="2449865"/>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Toda persona tiene todos los derechos y libertades proclamados en esta Declaración, sin distinción alguna de raza, color, sexo, idioma, religión, opinión política o de cualquier otra índole, (…). </a:t>
            </a:r>
            <a:endParaRPr b="0" i="0" sz="1500" u="none" cap="none" strike="noStrike">
              <a:solidFill>
                <a:schemeClr val="dk1"/>
              </a:solidFill>
              <a:latin typeface="Calibri"/>
              <a:ea typeface="Calibri"/>
              <a:cs typeface="Calibri"/>
              <a:sym typeface="Calibri"/>
            </a:endParaRPr>
          </a:p>
        </p:txBody>
      </p:sp>
      <p:sp>
        <p:nvSpPr>
          <p:cNvPr id="585" name="Google Shape;585;p44"/>
          <p:cNvSpPr/>
          <p:nvPr/>
        </p:nvSpPr>
        <p:spPr>
          <a:xfrm>
            <a:off x="503238" y="2401666"/>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2°:</a:t>
            </a:r>
            <a:endParaRPr b="1" i="0" sz="2000" u="none" cap="none" strike="noStrike">
              <a:solidFill>
                <a:srgbClr val="00B2C3"/>
              </a:solidFill>
              <a:latin typeface="Calibri"/>
              <a:ea typeface="Calibri"/>
              <a:cs typeface="Calibri"/>
              <a:sym typeface="Calibri"/>
            </a:endParaRPr>
          </a:p>
        </p:txBody>
      </p:sp>
      <p:grpSp>
        <p:nvGrpSpPr>
          <p:cNvPr id="586" name="Google Shape;586;p44"/>
          <p:cNvGrpSpPr/>
          <p:nvPr/>
        </p:nvGrpSpPr>
        <p:grpSpPr>
          <a:xfrm>
            <a:off x="1486498" y="2504313"/>
            <a:ext cx="140792" cy="140258"/>
            <a:chOff x="3427964" y="2244682"/>
            <a:chExt cx="225891" cy="225034"/>
          </a:xfrm>
        </p:grpSpPr>
        <p:sp>
          <p:nvSpPr>
            <p:cNvPr id="587" name="Google Shape;587;p44"/>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44"/>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89" name="Google Shape;589;p44"/>
          <p:cNvSpPr/>
          <p:nvPr/>
        </p:nvSpPr>
        <p:spPr>
          <a:xfrm>
            <a:off x="1756752" y="3435233"/>
            <a:ext cx="6403735" cy="2308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Todo individuo tiene derecho a la vida, a la libertad y a la seguridad de su persona.</a:t>
            </a:r>
            <a:endParaRPr b="0" i="0" sz="1500" u="none" cap="none" strike="noStrike">
              <a:solidFill>
                <a:schemeClr val="dk1"/>
              </a:solidFill>
              <a:latin typeface="Calibri"/>
              <a:ea typeface="Calibri"/>
              <a:cs typeface="Calibri"/>
              <a:sym typeface="Calibri"/>
            </a:endParaRPr>
          </a:p>
        </p:txBody>
      </p:sp>
      <p:sp>
        <p:nvSpPr>
          <p:cNvPr id="590" name="Google Shape;590;p44"/>
          <p:cNvSpPr/>
          <p:nvPr/>
        </p:nvSpPr>
        <p:spPr>
          <a:xfrm>
            <a:off x="503238" y="3378813"/>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3°:</a:t>
            </a:r>
            <a:endParaRPr b="1" i="0" sz="2000" u="none" cap="none" strike="noStrike">
              <a:solidFill>
                <a:srgbClr val="00B2C3"/>
              </a:solidFill>
              <a:latin typeface="Calibri"/>
              <a:ea typeface="Calibri"/>
              <a:cs typeface="Calibri"/>
              <a:sym typeface="Calibri"/>
            </a:endParaRPr>
          </a:p>
        </p:txBody>
      </p:sp>
      <p:grpSp>
        <p:nvGrpSpPr>
          <p:cNvPr id="591" name="Google Shape;591;p44"/>
          <p:cNvGrpSpPr/>
          <p:nvPr/>
        </p:nvGrpSpPr>
        <p:grpSpPr>
          <a:xfrm>
            <a:off x="1486498" y="3487322"/>
            <a:ext cx="140792" cy="140258"/>
            <a:chOff x="3427964" y="2244682"/>
            <a:chExt cx="225891" cy="225034"/>
          </a:xfrm>
        </p:grpSpPr>
        <p:sp>
          <p:nvSpPr>
            <p:cNvPr id="580" name="Google Shape;580;p44"/>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2" name="Google Shape;592;p44"/>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599" name="Google Shape;599;p45"/>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DECLARACIÓN UNIVERSAL DE LOS DERECHOS HUMANOS</a:t>
            </a:r>
            <a:endParaRPr b="0" i="0" sz="1100" u="none" cap="none" strike="noStrike">
              <a:solidFill>
                <a:srgbClr val="262626"/>
              </a:solidFill>
              <a:latin typeface="Calibri"/>
              <a:ea typeface="Calibri"/>
              <a:cs typeface="Calibri"/>
              <a:sym typeface="Calibri"/>
            </a:endParaRPr>
          </a:p>
        </p:txBody>
      </p:sp>
      <p:sp>
        <p:nvSpPr>
          <p:cNvPr id="600" name="Google Shape;600;p45"/>
          <p:cNvSpPr/>
          <p:nvPr/>
        </p:nvSpPr>
        <p:spPr>
          <a:xfrm>
            <a:off x="1756753" y="1455095"/>
            <a:ext cx="6338062"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Nadie estará sometido a esclavitud ni a servidumbre, la esclavitud y la trata de esclavos están prohibidas en todas sus formas.</a:t>
            </a:r>
            <a:endParaRPr b="0" i="0" sz="1500" u="none" cap="none" strike="noStrike">
              <a:solidFill>
                <a:schemeClr val="dk1"/>
              </a:solidFill>
              <a:latin typeface="Calibri"/>
              <a:ea typeface="Calibri"/>
              <a:cs typeface="Calibri"/>
              <a:sym typeface="Calibri"/>
            </a:endParaRPr>
          </a:p>
        </p:txBody>
      </p:sp>
      <p:sp>
        <p:nvSpPr>
          <p:cNvPr id="601" name="Google Shape;601;p45"/>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4°:</a:t>
            </a:r>
            <a:endParaRPr b="1" i="0" sz="2000" u="none" cap="none" strike="noStrike">
              <a:solidFill>
                <a:srgbClr val="00B2C3"/>
              </a:solidFill>
              <a:latin typeface="Calibri"/>
              <a:ea typeface="Calibri"/>
              <a:cs typeface="Calibri"/>
              <a:sym typeface="Calibri"/>
            </a:endParaRPr>
          </a:p>
        </p:txBody>
      </p:sp>
      <p:cxnSp>
        <p:nvCxnSpPr>
          <p:cNvPr id="602" name="Google Shape;602;p45"/>
          <p:cNvCxnSpPr>
            <a:endCxn id="603" idx="0"/>
          </p:cNvCxnSpPr>
          <p:nvPr/>
        </p:nvCxnSpPr>
        <p:spPr>
          <a:xfrm>
            <a:off x="1556894" y="1653427"/>
            <a:ext cx="0" cy="1563600"/>
          </a:xfrm>
          <a:prstGeom prst="straightConnector1">
            <a:avLst/>
          </a:prstGeom>
          <a:noFill/>
          <a:ln cap="flat" cmpd="sng" w="12700">
            <a:solidFill>
              <a:srgbClr val="00B2C3"/>
            </a:solidFill>
            <a:prstDash val="solid"/>
            <a:round/>
            <a:headEnd len="sm" w="sm" type="none"/>
            <a:tailEnd len="sm" w="sm" type="none"/>
          </a:ln>
        </p:spPr>
      </p:cxnSp>
      <p:grpSp>
        <p:nvGrpSpPr>
          <p:cNvPr id="604" name="Google Shape;604;p45"/>
          <p:cNvGrpSpPr/>
          <p:nvPr/>
        </p:nvGrpSpPr>
        <p:grpSpPr>
          <a:xfrm>
            <a:off x="1486498" y="1513274"/>
            <a:ext cx="140792" cy="140258"/>
            <a:chOff x="3427964" y="2244682"/>
            <a:chExt cx="225891" cy="225034"/>
          </a:xfrm>
        </p:grpSpPr>
        <p:sp>
          <p:nvSpPr>
            <p:cNvPr id="605" name="Google Shape;605;p45"/>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6" name="Google Shape;606;p45"/>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07" name="Google Shape;607;p45"/>
          <p:cNvSpPr/>
          <p:nvPr/>
        </p:nvSpPr>
        <p:spPr>
          <a:xfrm>
            <a:off x="1756753" y="2284658"/>
            <a:ext cx="5520740"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Nadie será sometido a torturas ni a penas o tratos crueles, inhumanos o degradantes.</a:t>
            </a:r>
            <a:endParaRPr b="0" i="0" sz="1500" u="none" cap="none" strike="noStrike">
              <a:solidFill>
                <a:schemeClr val="dk1"/>
              </a:solidFill>
              <a:latin typeface="Calibri"/>
              <a:ea typeface="Calibri"/>
              <a:cs typeface="Calibri"/>
              <a:sym typeface="Calibri"/>
            </a:endParaRPr>
          </a:p>
        </p:txBody>
      </p:sp>
      <p:sp>
        <p:nvSpPr>
          <p:cNvPr id="608" name="Google Shape;608;p45"/>
          <p:cNvSpPr/>
          <p:nvPr/>
        </p:nvSpPr>
        <p:spPr>
          <a:xfrm>
            <a:off x="503238" y="2236459"/>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5°:</a:t>
            </a:r>
            <a:endParaRPr b="1" i="0" sz="2000" u="none" cap="none" strike="noStrike">
              <a:solidFill>
                <a:srgbClr val="00B2C3"/>
              </a:solidFill>
              <a:latin typeface="Calibri"/>
              <a:ea typeface="Calibri"/>
              <a:cs typeface="Calibri"/>
              <a:sym typeface="Calibri"/>
            </a:endParaRPr>
          </a:p>
        </p:txBody>
      </p:sp>
      <p:grpSp>
        <p:nvGrpSpPr>
          <p:cNvPr id="609" name="Google Shape;609;p45"/>
          <p:cNvGrpSpPr/>
          <p:nvPr/>
        </p:nvGrpSpPr>
        <p:grpSpPr>
          <a:xfrm>
            <a:off x="1486498" y="2339106"/>
            <a:ext cx="140792" cy="140258"/>
            <a:chOff x="3427964" y="2244682"/>
            <a:chExt cx="225891" cy="225034"/>
          </a:xfrm>
        </p:grpSpPr>
        <p:sp>
          <p:nvSpPr>
            <p:cNvPr id="610" name="Google Shape;610;p45"/>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1" name="Google Shape;611;p45"/>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12" name="Google Shape;612;p45"/>
          <p:cNvSpPr/>
          <p:nvPr/>
        </p:nvSpPr>
        <p:spPr>
          <a:xfrm>
            <a:off x="1756752" y="3164938"/>
            <a:ext cx="6403735"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Todo ser humano tiene derecho, en todas partes, al reconocimiento de su personalidad jurídica.</a:t>
            </a:r>
            <a:endParaRPr b="0" i="0" sz="1500" u="none" cap="none" strike="noStrike">
              <a:solidFill>
                <a:schemeClr val="dk1"/>
              </a:solidFill>
              <a:latin typeface="Calibri"/>
              <a:ea typeface="Calibri"/>
              <a:cs typeface="Calibri"/>
              <a:sym typeface="Calibri"/>
            </a:endParaRPr>
          </a:p>
        </p:txBody>
      </p:sp>
      <p:sp>
        <p:nvSpPr>
          <p:cNvPr id="613" name="Google Shape;613;p45"/>
          <p:cNvSpPr/>
          <p:nvPr/>
        </p:nvSpPr>
        <p:spPr>
          <a:xfrm>
            <a:off x="503238" y="3108518"/>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6°:</a:t>
            </a:r>
            <a:endParaRPr b="1" i="0" sz="2000" u="none" cap="none" strike="noStrike">
              <a:solidFill>
                <a:srgbClr val="00B2C3"/>
              </a:solidFill>
              <a:latin typeface="Calibri"/>
              <a:ea typeface="Calibri"/>
              <a:cs typeface="Calibri"/>
              <a:sym typeface="Calibri"/>
            </a:endParaRPr>
          </a:p>
        </p:txBody>
      </p:sp>
      <p:grpSp>
        <p:nvGrpSpPr>
          <p:cNvPr id="614" name="Google Shape;614;p45"/>
          <p:cNvGrpSpPr/>
          <p:nvPr/>
        </p:nvGrpSpPr>
        <p:grpSpPr>
          <a:xfrm>
            <a:off x="1486498" y="3217027"/>
            <a:ext cx="140792" cy="140258"/>
            <a:chOff x="3427964" y="2244682"/>
            <a:chExt cx="225891" cy="225034"/>
          </a:xfrm>
        </p:grpSpPr>
        <p:sp>
          <p:nvSpPr>
            <p:cNvPr id="603" name="Google Shape;603;p45"/>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5" name="Google Shape;615;p45"/>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622" name="Google Shape;622;p46"/>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DECLARACIÓN UNIVERSAL DE LOS DERECHOS HUMANOS</a:t>
            </a:r>
            <a:endParaRPr b="0" i="0" sz="1100" u="none" cap="none" strike="noStrike">
              <a:solidFill>
                <a:srgbClr val="262626"/>
              </a:solidFill>
              <a:latin typeface="Calibri"/>
              <a:ea typeface="Calibri"/>
              <a:cs typeface="Calibri"/>
              <a:sym typeface="Calibri"/>
            </a:endParaRPr>
          </a:p>
        </p:txBody>
      </p:sp>
      <p:sp>
        <p:nvSpPr>
          <p:cNvPr id="623" name="Google Shape;623;p46"/>
          <p:cNvSpPr/>
          <p:nvPr/>
        </p:nvSpPr>
        <p:spPr>
          <a:xfrm>
            <a:off x="1756753" y="1455095"/>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Todos son iguales ante la ley y tienen, sin distinción, derecho a igual protección de la ley. Todos tienen derecho a igual protección contra toda discriminación que infrinja esta Declaración (…). </a:t>
            </a:r>
            <a:endParaRPr b="0" i="0" sz="1500" u="none" cap="none" strike="noStrike">
              <a:solidFill>
                <a:schemeClr val="dk1"/>
              </a:solidFill>
              <a:latin typeface="Calibri"/>
              <a:ea typeface="Calibri"/>
              <a:cs typeface="Calibri"/>
              <a:sym typeface="Calibri"/>
            </a:endParaRPr>
          </a:p>
        </p:txBody>
      </p:sp>
      <p:sp>
        <p:nvSpPr>
          <p:cNvPr id="624" name="Google Shape;624;p46"/>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7°:</a:t>
            </a:r>
            <a:endParaRPr b="1" i="0" sz="2000" u="none" cap="none" strike="noStrike">
              <a:solidFill>
                <a:srgbClr val="00B2C3"/>
              </a:solidFill>
              <a:latin typeface="Calibri"/>
              <a:ea typeface="Calibri"/>
              <a:cs typeface="Calibri"/>
              <a:sym typeface="Calibri"/>
            </a:endParaRPr>
          </a:p>
        </p:txBody>
      </p:sp>
      <p:cxnSp>
        <p:nvCxnSpPr>
          <p:cNvPr id="625" name="Google Shape;625;p46"/>
          <p:cNvCxnSpPr>
            <a:stCxn id="626" idx="4"/>
            <a:endCxn id="627" idx="0"/>
          </p:cNvCxnSpPr>
          <p:nvPr/>
        </p:nvCxnSpPr>
        <p:spPr>
          <a:xfrm>
            <a:off x="1556894" y="1653532"/>
            <a:ext cx="0" cy="1853100"/>
          </a:xfrm>
          <a:prstGeom prst="straightConnector1">
            <a:avLst/>
          </a:prstGeom>
          <a:noFill/>
          <a:ln cap="flat" cmpd="sng" w="12700">
            <a:solidFill>
              <a:srgbClr val="00B2C3"/>
            </a:solidFill>
            <a:prstDash val="solid"/>
            <a:round/>
            <a:headEnd len="sm" w="sm" type="none"/>
            <a:tailEnd len="sm" w="sm" type="none"/>
          </a:ln>
        </p:spPr>
      </p:cxnSp>
      <p:grpSp>
        <p:nvGrpSpPr>
          <p:cNvPr id="628" name="Google Shape;628;p46"/>
          <p:cNvGrpSpPr/>
          <p:nvPr/>
        </p:nvGrpSpPr>
        <p:grpSpPr>
          <a:xfrm>
            <a:off x="1486498" y="1513274"/>
            <a:ext cx="140792" cy="140258"/>
            <a:chOff x="3427964" y="2244682"/>
            <a:chExt cx="225891" cy="225034"/>
          </a:xfrm>
        </p:grpSpPr>
        <p:sp>
          <p:nvSpPr>
            <p:cNvPr id="626" name="Google Shape;626;p46"/>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9" name="Google Shape;629;p46"/>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30" name="Google Shape;630;p46"/>
          <p:cNvSpPr/>
          <p:nvPr/>
        </p:nvSpPr>
        <p:spPr>
          <a:xfrm>
            <a:off x="1756753" y="2469224"/>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Toda persona tiene derecho a un recurso efectivo ante los tribunales nacionales competentes, que la ampare contra actos que violen sus derechos fundamentales reconocidos por la constitución o por la ley.</a:t>
            </a:r>
            <a:endParaRPr b="0" i="0" sz="1500" u="none" cap="none" strike="noStrike">
              <a:solidFill>
                <a:schemeClr val="dk1"/>
              </a:solidFill>
              <a:latin typeface="Calibri"/>
              <a:ea typeface="Calibri"/>
              <a:cs typeface="Calibri"/>
              <a:sym typeface="Calibri"/>
            </a:endParaRPr>
          </a:p>
        </p:txBody>
      </p:sp>
      <p:sp>
        <p:nvSpPr>
          <p:cNvPr id="631" name="Google Shape;631;p46"/>
          <p:cNvSpPr/>
          <p:nvPr/>
        </p:nvSpPr>
        <p:spPr>
          <a:xfrm>
            <a:off x="503238" y="2421025"/>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8°:</a:t>
            </a:r>
            <a:endParaRPr b="1" i="0" sz="2000" u="none" cap="none" strike="noStrike">
              <a:solidFill>
                <a:srgbClr val="00B2C3"/>
              </a:solidFill>
              <a:latin typeface="Calibri"/>
              <a:ea typeface="Calibri"/>
              <a:cs typeface="Calibri"/>
              <a:sym typeface="Calibri"/>
            </a:endParaRPr>
          </a:p>
        </p:txBody>
      </p:sp>
      <p:grpSp>
        <p:nvGrpSpPr>
          <p:cNvPr id="632" name="Google Shape;632;p46"/>
          <p:cNvGrpSpPr/>
          <p:nvPr/>
        </p:nvGrpSpPr>
        <p:grpSpPr>
          <a:xfrm>
            <a:off x="1486498" y="2523672"/>
            <a:ext cx="140792" cy="140258"/>
            <a:chOff x="3427964" y="2244682"/>
            <a:chExt cx="225891" cy="225034"/>
          </a:xfrm>
        </p:grpSpPr>
        <p:sp>
          <p:nvSpPr>
            <p:cNvPr id="633" name="Google Shape;633;p46"/>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4" name="Google Shape;634;p46"/>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35" name="Google Shape;635;p46"/>
          <p:cNvSpPr/>
          <p:nvPr/>
        </p:nvSpPr>
        <p:spPr>
          <a:xfrm>
            <a:off x="1756752" y="3482119"/>
            <a:ext cx="6403735" cy="205184"/>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Nadie podrá ser arbitrariamente detenido, preso ni desterrado.</a:t>
            </a:r>
            <a:endParaRPr b="0" i="0" sz="1400" u="none" cap="none" strike="noStrike">
              <a:solidFill>
                <a:schemeClr val="dk1"/>
              </a:solidFill>
              <a:latin typeface="Calibri"/>
              <a:ea typeface="Calibri"/>
              <a:cs typeface="Calibri"/>
              <a:sym typeface="Calibri"/>
            </a:endParaRPr>
          </a:p>
        </p:txBody>
      </p:sp>
      <p:sp>
        <p:nvSpPr>
          <p:cNvPr id="636" name="Google Shape;636;p46"/>
          <p:cNvSpPr/>
          <p:nvPr/>
        </p:nvSpPr>
        <p:spPr>
          <a:xfrm>
            <a:off x="503238" y="3398172"/>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9°:</a:t>
            </a:r>
            <a:endParaRPr b="1" i="0" sz="2000" u="none" cap="none" strike="noStrike">
              <a:solidFill>
                <a:srgbClr val="00B2C3"/>
              </a:solidFill>
              <a:latin typeface="Calibri"/>
              <a:ea typeface="Calibri"/>
              <a:cs typeface="Calibri"/>
              <a:sym typeface="Calibri"/>
            </a:endParaRPr>
          </a:p>
        </p:txBody>
      </p:sp>
      <p:grpSp>
        <p:nvGrpSpPr>
          <p:cNvPr id="637" name="Google Shape;637;p46"/>
          <p:cNvGrpSpPr/>
          <p:nvPr/>
        </p:nvGrpSpPr>
        <p:grpSpPr>
          <a:xfrm>
            <a:off x="1486498" y="3506681"/>
            <a:ext cx="140792" cy="140258"/>
            <a:chOff x="3427964" y="2244682"/>
            <a:chExt cx="225891" cy="225034"/>
          </a:xfrm>
        </p:grpSpPr>
        <p:sp>
          <p:nvSpPr>
            <p:cNvPr id="627" name="Google Shape;627;p46"/>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8" name="Google Shape;638;p46"/>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645" name="Google Shape;645;p47"/>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DECLARACIÓN UNIVERSAL DE LOS DERECHOS HUMANOS</a:t>
            </a:r>
            <a:endParaRPr b="0" i="0" sz="1100" u="none" cap="none" strike="noStrike">
              <a:solidFill>
                <a:srgbClr val="262626"/>
              </a:solidFill>
              <a:latin typeface="Calibri"/>
              <a:ea typeface="Calibri"/>
              <a:cs typeface="Calibri"/>
              <a:sym typeface="Calibri"/>
            </a:endParaRPr>
          </a:p>
        </p:txBody>
      </p:sp>
      <p:sp>
        <p:nvSpPr>
          <p:cNvPr id="646" name="Google Shape;646;p47"/>
          <p:cNvSpPr/>
          <p:nvPr/>
        </p:nvSpPr>
        <p:spPr>
          <a:xfrm>
            <a:off x="1756753" y="1455095"/>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Toda persona tiene derecho, en condiciones de plena igualdad, a ser oída públicamente y con justicia por un tribunal independiente e imparcial, para la determinación de sus derechos y obligaciones (…). </a:t>
            </a:r>
            <a:endParaRPr b="0" i="0" sz="1500" u="none" cap="none" strike="noStrike">
              <a:solidFill>
                <a:schemeClr val="dk1"/>
              </a:solidFill>
              <a:latin typeface="Calibri"/>
              <a:ea typeface="Calibri"/>
              <a:cs typeface="Calibri"/>
              <a:sym typeface="Calibri"/>
            </a:endParaRPr>
          </a:p>
        </p:txBody>
      </p:sp>
      <p:sp>
        <p:nvSpPr>
          <p:cNvPr id="647" name="Google Shape;647;p47"/>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10°:</a:t>
            </a:r>
            <a:endParaRPr b="1" i="0" sz="2000" u="none" cap="none" strike="noStrike">
              <a:solidFill>
                <a:srgbClr val="00B2C3"/>
              </a:solidFill>
              <a:latin typeface="Calibri"/>
              <a:ea typeface="Calibri"/>
              <a:cs typeface="Calibri"/>
              <a:sym typeface="Calibri"/>
            </a:endParaRPr>
          </a:p>
        </p:txBody>
      </p:sp>
      <p:cxnSp>
        <p:nvCxnSpPr>
          <p:cNvPr id="648" name="Google Shape;648;p47"/>
          <p:cNvCxnSpPr>
            <a:endCxn id="649" idx="0"/>
          </p:cNvCxnSpPr>
          <p:nvPr/>
        </p:nvCxnSpPr>
        <p:spPr>
          <a:xfrm>
            <a:off x="1556894" y="1653486"/>
            <a:ext cx="0" cy="1834200"/>
          </a:xfrm>
          <a:prstGeom prst="straightConnector1">
            <a:avLst/>
          </a:prstGeom>
          <a:noFill/>
          <a:ln cap="flat" cmpd="sng" w="12700">
            <a:solidFill>
              <a:srgbClr val="00B2C3"/>
            </a:solidFill>
            <a:prstDash val="solid"/>
            <a:round/>
            <a:headEnd len="sm" w="sm" type="none"/>
            <a:tailEnd len="sm" w="sm" type="none"/>
          </a:ln>
        </p:spPr>
      </p:cxnSp>
      <p:grpSp>
        <p:nvGrpSpPr>
          <p:cNvPr id="650" name="Google Shape;650;p47"/>
          <p:cNvGrpSpPr/>
          <p:nvPr/>
        </p:nvGrpSpPr>
        <p:grpSpPr>
          <a:xfrm>
            <a:off x="1486498" y="1513274"/>
            <a:ext cx="140792" cy="140258"/>
            <a:chOff x="3427964" y="2244682"/>
            <a:chExt cx="225891" cy="225034"/>
          </a:xfrm>
        </p:grpSpPr>
        <p:sp>
          <p:nvSpPr>
            <p:cNvPr id="651" name="Google Shape;651;p47"/>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2" name="Google Shape;652;p47"/>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53" name="Google Shape;653;p47"/>
          <p:cNvSpPr/>
          <p:nvPr/>
        </p:nvSpPr>
        <p:spPr>
          <a:xfrm>
            <a:off x="1756753" y="2450229"/>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1) Toda persona acusada de delito tiene derecho a que se presuma su inocencia (…). 2) Nadie será condenado por actos u omisiones que en el momento de cometerse no fueron delictivos. </a:t>
            </a:r>
            <a:endParaRPr b="0" i="0" sz="1500" u="none" cap="none" strike="noStrike">
              <a:solidFill>
                <a:schemeClr val="dk1"/>
              </a:solidFill>
              <a:latin typeface="Calibri"/>
              <a:ea typeface="Calibri"/>
              <a:cs typeface="Calibri"/>
              <a:sym typeface="Calibri"/>
            </a:endParaRPr>
          </a:p>
        </p:txBody>
      </p:sp>
      <p:sp>
        <p:nvSpPr>
          <p:cNvPr id="654" name="Google Shape;654;p47"/>
          <p:cNvSpPr/>
          <p:nvPr/>
        </p:nvSpPr>
        <p:spPr>
          <a:xfrm>
            <a:off x="503238" y="2402030"/>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11°:</a:t>
            </a:r>
            <a:endParaRPr b="1" i="0" sz="2000" u="none" cap="none" strike="noStrike">
              <a:solidFill>
                <a:srgbClr val="00B2C3"/>
              </a:solidFill>
              <a:latin typeface="Calibri"/>
              <a:ea typeface="Calibri"/>
              <a:cs typeface="Calibri"/>
              <a:sym typeface="Calibri"/>
            </a:endParaRPr>
          </a:p>
        </p:txBody>
      </p:sp>
      <p:grpSp>
        <p:nvGrpSpPr>
          <p:cNvPr id="655" name="Google Shape;655;p47"/>
          <p:cNvGrpSpPr/>
          <p:nvPr/>
        </p:nvGrpSpPr>
        <p:grpSpPr>
          <a:xfrm>
            <a:off x="1486498" y="2504677"/>
            <a:ext cx="140792" cy="140258"/>
            <a:chOff x="3427964" y="2244682"/>
            <a:chExt cx="225891" cy="225034"/>
          </a:xfrm>
        </p:grpSpPr>
        <p:sp>
          <p:nvSpPr>
            <p:cNvPr id="656" name="Google Shape;656;p47"/>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7" name="Google Shape;657;p47"/>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58" name="Google Shape;658;p47"/>
          <p:cNvSpPr/>
          <p:nvPr/>
        </p:nvSpPr>
        <p:spPr>
          <a:xfrm>
            <a:off x="1756752" y="3435597"/>
            <a:ext cx="6403735"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Nadie será objeto de injerencias arbitrarias en su vida privada, su familia, su domicilio o su correspondencia, ni de ataques a su honra o a su reputación. Toda persona tiene derecho a la protección de la ley (…). </a:t>
            </a:r>
            <a:endParaRPr b="0" i="0" sz="1500" u="none" cap="none" strike="noStrike">
              <a:solidFill>
                <a:schemeClr val="dk1"/>
              </a:solidFill>
              <a:latin typeface="Calibri"/>
              <a:ea typeface="Calibri"/>
              <a:cs typeface="Calibri"/>
              <a:sym typeface="Calibri"/>
            </a:endParaRPr>
          </a:p>
        </p:txBody>
      </p:sp>
      <p:sp>
        <p:nvSpPr>
          <p:cNvPr id="659" name="Google Shape;659;p47"/>
          <p:cNvSpPr/>
          <p:nvPr/>
        </p:nvSpPr>
        <p:spPr>
          <a:xfrm>
            <a:off x="503238" y="3379177"/>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12°:</a:t>
            </a:r>
            <a:endParaRPr b="1" i="0" sz="2000" u="none" cap="none" strike="noStrike">
              <a:solidFill>
                <a:srgbClr val="00B2C3"/>
              </a:solidFill>
              <a:latin typeface="Calibri"/>
              <a:ea typeface="Calibri"/>
              <a:cs typeface="Calibri"/>
              <a:sym typeface="Calibri"/>
            </a:endParaRPr>
          </a:p>
        </p:txBody>
      </p:sp>
      <p:grpSp>
        <p:nvGrpSpPr>
          <p:cNvPr id="660" name="Google Shape;660;p47"/>
          <p:cNvGrpSpPr/>
          <p:nvPr/>
        </p:nvGrpSpPr>
        <p:grpSpPr>
          <a:xfrm>
            <a:off x="1486498" y="3487686"/>
            <a:ext cx="140792" cy="140258"/>
            <a:chOff x="3427964" y="2244682"/>
            <a:chExt cx="225891" cy="225034"/>
          </a:xfrm>
        </p:grpSpPr>
        <p:sp>
          <p:nvSpPr>
            <p:cNvPr id="649" name="Google Shape;649;p47"/>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1" name="Google Shape;661;p47"/>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668" name="Google Shape;668;p48"/>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DECLARACIÓN UNIVERSAL DE LOS DERECHOS HUMANOS</a:t>
            </a:r>
            <a:endParaRPr b="0" i="0" sz="1100" u="none" cap="none" strike="noStrike">
              <a:solidFill>
                <a:srgbClr val="262626"/>
              </a:solidFill>
              <a:latin typeface="Calibri"/>
              <a:ea typeface="Calibri"/>
              <a:cs typeface="Calibri"/>
              <a:sym typeface="Calibri"/>
            </a:endParaRPr>
          </a:p>
        </p:txBody>
      </p:sp>
      <p:sp>
        <p:nvSpPr>
          <p:cNvPr id="669" name="Google Shape;669;p48"/>
          <p:cNvSpPr/>
          <p:nvPr/>
        </p:nvSpPr>
        <p:spPr>
          <a:xfrm>
            <a:off x="1756753" y="1455095"/>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1) Toda persona tiene derecho a circular libremente y a elegir su residencia en el territorio de un Estado. 2) Toda persona tiene derecho a salir de cualquier país, incluso del propio, y a regresar a su país. </a:t>
            </a:r>
            <a:endParaRPr b="0" i="0" sz="1500" u="none" cap="none" strike="noStrike">
              <a:solidFill>
                <a:schemeClr val="dk1"/>
              </a:solidFill>
              <a:latin typeface="Calibri"/>
              <a:ea typeface="Calibri"/>
              <a:cs typeface="Calibri"/>
              <a:sym typeface="Calibri"/>
            </a:endParaRPr>
          </a:p>
        </p:txBody>
      </p:sp>
      <p:sp>
        <p:nvSpPr>
          <p:cNvPr id="670" name="Google Shape;670;p48"/>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13°:</a:t>
            </a:r>
            <a:endParaRPr b="1" i="0" sz="2000" u="none" cap="none" strike="noStrike">
              <a:solidFill>
                <a:srgbClr val="00B2C3"/>
              </a:solidFill>
              <a:latin typeface="Calibri"/>
              <a:ea typeface="Calibri"/>
              <a:cs typeface="Calibri"/>
              <a:sym typeface="Calibri"/>
            </a:endParaRPr>
          </a:p>
        </p:txBody>
      </p:sp>
      <p:cxnSp>
        <p:nvCxnSpPr>
          <p:cNvPr id="671" name="Google Shape;671;p48"/>
          <p:cNvCxnSpPr/>
          <p:nvPr/>
        </p:nvCxnSpPr>
        <p:spPr>
          <a:xfrm>
            <a:off x="1556894" y="1653532"/>
            <a:ext cx="0" cy="1834154"/>
          </a:xfrm>
          <a:prstGeom prst="straightConnector1">
            <a:avLst/>
          </a:prstGeom>
          <a:noFill/>
          <a:ln cap="flat" cmpd="sng" w="12700">
            <a:solidFill>
              <a:srgbClr val="00B2C3"/>
            </a:solidFill>
            <a:prstDash val="solid"/>
            <a:round/>
            <a:headEnd len="sm" w="sm" type="none"/>
            <a:tailEnd len="sm" w="sm" type="none"/>
          </a:ln>
        </p:spPr>
      </p:cxnSp>
      <p:grpSp>
        <p:nvGrpSpPr>
          <p:cNvPr id="672" name="Google Shape;672;p48"/>
          <p:cNvGrpSpPr/>
          <p:nvPr/>
        </p:nvGrpSpPr>
        <p:grpSpPr>
          <a:xfrm>
            <a:off x="1486498" y="1513274"/>
            <a:ext cx="140792" cy="140258"/>
            <a:chOff x="3427964" y="2244682"/>
            <a:chExt cx="225891" cy="225034"/>
          </a:xfrm>
        </p:grpSpPr>
        <p:sp>
          <p:nvSpPr>
            <p:cNvPr id="673" name="Google Shape;673;p48"/>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4" name="Google Shape;674;p48"/>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75" name="Google Shape;675;p48"/>
          <p:cNvSpPr/>
          <p:nvPr/>
        </p:nvSpPr>
        <p:spPr>
          <a:xfrm>
            <a:off x="1756753" y="2450229"/>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1) En caso de persecución, toda persona tiene derecho a buscar asilo (…) en cualquier país. 2) Este derecho no podrá ser invocado contra una acción judicial realmente originada por delitos comunes (...).</a:t>
            </a:r>
            <a:endParaRPr b="0" i="0" sz="1400" u="none" cap="none" strike="noStrike">
              <a:solidFill>
                <a:srgbClr val="000000"/>
              </a:solidFill>
              <a:latin typeface="Arial"/>
              <a:ea typeface="Arial"/>
              <a:cs typeface="Arial"/>
              <a:sym typeface="Arial"/>
            </a:endParaRPr>
          </a:p>
        </p:txBody>
      </p:sp>
      <p:sp>
        <p:nvSpPr>
          <p:cNvPr id="676" name="Google Shape;676;p48"/>
          <p:cNvSpPr/>
          <p:nvPr/>
        </p:nvSpPr>
        <p:spPr>
          <a:xfrm>
            <a:off x="503238" y="2402030"/>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14°:</a:t>
            </a:r>
            <a:endParaRPr b="1" i="0" sz="2000" u="none" cap="none" strike="noStrike">
              <a:solidFill>
                <a:srgbClr val="00B2C3"/>
              </a:solidFill>
              <a:latin typeface="Calibri"/>
              <a:ea typeface="Calibri"/>
              <a:cs typeface="Calibri"/>
              <a:sym typeface="Calibri"/>
            </a:endParaRPr>
          </a:p>
        </p:txBody>
      </p:sp>
      <p:grpSp>
        <p:nvGrpSpPr>
          <p:cNvPr id="677" name="Google Shape;677;p48"/>
          <p:cNvGrpSpPr/>
          <p:nvPr/>
        </p:nvGrpSpPr>
        <p:grpSpPr>
          <a:xfrm>
            <a:off x="1486498" y="2504677"/>
            <a:ext cx="140792" cy="140258"/>
            <a:chOff x="3427964" y="2244682"/>
            <a:chExt cx="225891" cy="225034"/>
          </a:xfrm>
        </p:grpSpPr>
        <p:sp>
          <p:nvSpPr>
            <p:cNvPr id="678" name="Google Shape;678;p48"/>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9" name="Google Shape;679;p48"/>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80" name="Google Shape;680;p48"/>
          <p:cNvSpPr/>
          <p:nvPr/>
        </p:nvSpPr>
        <p:spPr>
          <a:xfrm>
            <a:off x="1756752" y="3435597"/>
            <a:ext cx="6403735"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1) Toda persona tiene derecho a una nacionalidad. 2) A nadie se privará arbitrariamente de su nacionalidad ni del derecho a cambiar de nacionalidad. </a:t>
            </a:r>
            <a:endParaRPr b="0" i="0" sz="1500" u="none" cap="none" strike="noStrike">
              <a:solidFill>
                <a:schemeClr val="dk1"/>
              </a:solidFill>
              <a:latin typeface="Calibri"/>
              <a:ea typeface="Calibri"/>
              <a:cs typeface="Calibri"/>
              <a:sym typeface="Calibri"/>
            </a:endParaRPr>
          </a:p>
        </p:txBody>
      </p:sp>
      <p:sp>
        <p:nvSpPr>
          <p:cNvPr id="681" name="Google Shape;681;p48"/>
          <p:cNvSpPr/>
          <p:nvPr/>
        </p:nvSpPr>
        <p:spPr>
          <a:xfrm>
            <a:off x="503238" y="3379177"/>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15°:</a:t>
            </a:r>
            <a:endParaRPr b="1" i="0" sz="2000" u="none" cap="none" strike="noStrike">
              <a:solidFill>
                <a:srgbClr val="00B2C3"/>
              </a:solidFill>
              <a:latin typeface="Calibri"/>
              <a:ea typeface="Calibri"/>
              <a:cs typeface="Calibri"/>
              <a:sym typeface="Calibri"/>
            </a:endParaRPr>
          </a:p>
        </p:txBody>
      </p:sp>
      <p:grpSp>
        <p:nvGrpSpPr>
          <p:cNvPr id="682" name="Google Shape;682;p48"/>
          <p:cNvGrpSpPr/>
          <p:nvPr/>
        </p:nvGrpSpPr>
        <p:grpSpPr>
          <a:xfrm>
            <a:off x="1486498" y="3487686"/>
            <a:ext cx="140792" cy="140258"/>
            <a:chOff x="3427964" y="2244682"/>
            <a:chExt cx="225891" cy="225034"/>
          </a:xfrm>
        </p:grpSpPr>
        <p:sp>
          <p:nvSpPr>
            <p:cNvPr id="683" name="Google Shape;683;p48"/>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4" name="Google Shape;684;p48"/>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691" name="Google Shape;691;p49"/>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DECLARACIÓN UNIVERSAL DE LOS DERECHOS HUMANOS</a:t>
            </a:r>
            <a:endParaRPr b="0" i="0" sz="1100" u="none" cap="none" strike="noStrike">
              <a:solidFill>
                <a:srgbClr val="262626"/>
              </a:solidFill>
              <a:latin typeface="Calibri"/>
              <a:ea typeface="Calibri"/>
              <a:cs typeface="Calibri"/>
              <a:sym typeface="Calibri"/>
            </a:endParaRPr>
          </a:p>
        </p:txBody>
      </p:sp>
      <p:sp>
        <p:nvSpPr>
          <p:cNvPr id="692" name="Google Shape;692;p49"/>
          <p:cNvSpPr/>
          <p:nvPr/>
        </p:nvSpPr>
        <p:spPr>
          <a:xfrm>
            <a:off x="1756753" y="1455095"/>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1) Los hombres y las mujeres, a partir de la edad núbil, tienen derecho, sin restricción alguna por motivos de raza, nacionalidad o religión, a casarse y fundar una familia (…). </a:t>
            </a:r>
            <a:endParaRPr b="0" i="0" sz="1500" u="none" cap="none" strike="noStrike">
              <a:solidFill>
                <a:schemeClr val="dk1"/>
              </a:solidFill>
              <a:latin typeface="Calibri"/>
              <a:ea typeface="Calibri"/>
              <a:cs typeface="Calibri"/>
              <a:sym typeface="Calibri"/>
            </a:endParaRPr>
          </a:p>
        </p:txBody>
      </p:sp>
      <p:sp>
        <p:nvSpPr>
          <p:cNvPr id="693" name="Google Shape;693;p49"/>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16°:</a:t>
            </a:r>
            <a:endParaRPr b="1" i="0" sz="2000" u="none" cap="none" strike="noStrike">
              <a:solidFill>
                <a:srgbClr val="00B2C3"/>
              </a:solidFill>
              <a:latin typeface="Calibri"/>
              <a:ea typeface="Calibri"/>
              <a:cs typeface="Calibri"/>
              <a:sym typeface="Calibri"/>
            </a:endParaRPr>
          </a:p>
        </p:txBody>
      </p:sp>
      <p:cxnSp>
        <p:nvCxnSpPr>
          <p:cNvPr id="694" name="Google Shape;694;p49"/>
          <p:cNvCxnSpPr>
            <a:endCxn id="695" idx="0"/>
          </p:cNvCxnSpPr>
          <p:nvPr/>
        </p:nvCxnSpPr>
        <p:spPr>
          <a:xfrm>
            <a:off x="1556894" y="1653392"/>
            <a:ext cx="0" cy="1613400"/>
          </a:xfrm>
          <a:prstGeom prst="straightConnector1">
            <a:avLst/>
          </a:prstGeom>
          <a:noFill/>
          <a:ln cap="flat" cmpd="sng" w="12700">
            <a:solidFill>
              <a:srgbClr val="00B2C3"/>
            </a:solidFill>
            <a:prstDash val="solid"/>
            <a:round/>
            <a:headEnd len="sm" w="sm" type="none"/>
            <a:tailEnd len="sm" w="sm" type="none"/>
          </a:ln>
        </p:spPr>
      </p:cxnSp>
      <p:grpSp>
        <p:nvGrpSpPr>
          <p:cNvPr id="696" name="Google Shape;696;p49"/>
          <p:cNvGrpSpPr/>
          <p:nvPr/>
        </p:nvGrpSpPr>
        <p:grpSpPr>
          <a:xfrm>
            <a:off x="1486498" y="1513274"/>
            <a:ext cx="140792" cy="140258"/>
            <a:chOff x="3427964" y="2244682"/>
            <a:chExt cx="225891" cy="225034"/>
          </a:xfrm>
        </p:grpSpPr>
        <p:sp>
          <p:nvSpPr>
            <p:cNvPr id="697" name="Google Shape;697;p49"/>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8" name="Google Shape;698;p49"/>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99" name="Google Shape;699;p49"/>
          <p:cNvSpPr/>
          <p:nvPr/>
        </p:nvSpPr>
        <p:spPr>
          <a:xfrm>
            <a:off x="1756753" y="2450229"/>
            <a:ext cx="6338062"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1) Toda persona tiene derecho a la propiedad, individual y colectivamente. 2) Nadie será privado arbitrariamente de su propiedad.</a:t>
            </a:r>
            <a:endParaRPr b="0" i="0" sz="1500" u="none" cap="none" strike="noStrike">
              <a:solidFill>
                <a:schemeClr val="dk1"/>
              </a:solidFill>
              <a:latin typeface="Calibri"/>
              <a:ea typeface="Calibri"/>
              <a:cs typeface="Calibri"/>
              <a:sym typeface="Calibri"/>
            </a:endParaRPr>
          </a:p>
        </p:txBody>
      </p:sp>
      <p:sp>
        <p:nvSpPr>
          <p:cNvPr id="700" name="Google Shape;700;p49"/>
          <p:cNvSpPr/>
          <p:nvPr/>
        </p:nvSpPr>
        <p:spPr>
          <a:xfrm>
            <a:off x="503238" y="2402030"/>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17°:</a:t>
            </a:r>
            <a:endParaRPr b="1" i="0" sz="2000" u="none" cap="none" strike="noStrike">
              <a:solidFill>
                <a:srgbClr val="00B2C3"/>
              </a:solidFill>
              <a:latin typeface="Calibri"/>
              <a:ea typeface="Calibri"/>
              <a:cs typeface="Calibri"/>
              <a:sym typeface="Calibri"/>
            </a:endParaRPr>
          </a:p>
        </p:txBody>
      </p:sp>
      <p:grpSp>
        <p:nvGrpSpPr>
          <p:cNvPr id="701" name="Google Shape;701;p49"/>
          <p:cNvGrpSpPr/>
          <p:nvPr/>
        </p:nvGrpSpPr>
        <p:grpSpPr>
          <a:xfrm>
            <a:off x="1486498" y="2504677"/>
            <a:ext cx="140792" cy="140258"/>
            <a:chOff x="3427964" y="2244682"/>
            <a:chExt cx="225891" cy="225034"/>
          </a:xfrm>
        </p:grpSpPr>
        <p:sp>
          <p:nvSpPr>
            <p:cNvPr id="702" name="Google Shape;702;p49"/>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49"/>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04" name="Google Shape;704;p49"/>
          <p:cNvSpPr/>
          <p:nvPr/>
        </p:nvSpPr>
        <p:spPr>
          <a:xfrm>
            <a:off x="1756752" y="3214703"/>
            <a:ext cx="6403735"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Toda persona tiene derecho a la libertad de pensamiento, de conciencia y de religión; este derecho incluye la libertad de cambiar de religión o de creencia, así como la libertad de manifestar su religión o su creencia (…).</a:t>
            </a:r>
            <a:endParaRPr b="0" i="0" sz="1500" u="none" cap="none" strike="noStrike">
              <a:solidFill>
                <a:schemeClr val="dk1"/>
              </a:solidFill>
              <a:latin typeface="Calibri"/>
              <a:ea typeface="Calibri"/>
              <a:cs typeface="Calibri"/>
              <a:sym typeface="Calibri"/>
            </a:endParaRPr>
          </a:p>
        </p:txBody>
      </p:sp>
      <p:sp>
        <p:nvSpPr>
          <p:cNvPr id="705" name="Google Shape;705;p49"/>
          <p:cNvSpPr/>
          <p:nvPr/>
        </p:nvSpPr>
        <p:spPr>
          <a:xfrm>
            <a:off x="503238" y="3158283"/>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18°:</a:t>
            </a:r>
            <a:endParaRPr b="1" i="0" sz="2000" u="none" cap="none" strike="noStrike">
              <a:solidFill>
                <a:srgbClr val="00B2C3"/>
              </a:solidFill>
              <a:latin typeface="Calibri"/>
              <a:ea typeface="Calibri"/>
              <a:cs typeface="Calibri"/>
              <a:sym typeface="Calibri"/>
            </a:endParaRPr>
          </a:p>
        </p:txBody>
      </p:sp>
      <p:grpSp>
        <p:nvGrpSpPr>
          <p:cNvPr id="706" name="Google Shape;706;p49"/>
          <p:cNvGrpSpPr/>
          <p:nvPr/>
        </p:nvGrpSpPr>
        <p:grpSpPr>
          <a:xfrm>
            <a:off x="1486498" y="3266792"/>
            <a:ext cx="140792" cy="140258"/>
            <a:chOff x="3427964" y="2244682"/>
            <a:chExt cx="225891" cy="225034"/>
          </a:xfrm>
        </p:grpSpPr>
        <p:sp>
          <p:nvSpPr>
            <p:cNvPr id="695" name="Google Shape;695;p49"/>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7" name="Google Shape;707;p49"/>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nvSpPr>
        <p:spPr>
          <a:xfrm>
            <a:off x="507161" y="916737"/>
            <a:ext cx="7558810" cy="569387"/>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ORIGEN LATINO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La palabra </a:t>
            </a:r>
            <a:r>
              <a:rPr b="0" i="1" lang="es-ES" sz="1600" u="none" cap="none" strike="noStrike">
                <a:solidFill>
                  <a:schemeClr val="dk1"/>
                </a:solidFill>
                <a:latin typeface="Calibri"/>
                <a:ea typeface="Calibri"/>
                <a:cs typeface="Calibri"/>
                <a:sym typeface="Calibri"/>
              </a:rPr>
              <a:t>ciudadanía</a:t>
            </a:r>
            <a:r>
              <a:rPr b="0" i="0" lang="es-ES" sz="1600" u="none" cap="none" strike="noStrike">
                <a:solidFill>
                  <a:schemeClr val="dk1"/>
                </a:solidFill>
                <a:latin typeface="Calibri"/>
                <a:ea typeface="Calibri"/>
                <a:cs typeface="Calibri"/>
                <a:sym typeface="Calibri"/>
              </a:rPr>
              <a:t> procede de la palabra latina </a:t>
            </a:r>
            <a:r>
              <a:rPr b="0" i="1" lang="es-ES" sz="1600" u="none" cap="none" strike="noStrike">
                <a:solidFill>
                  <a:schemeClr val="dk1"/>
                </a:solidFill>
                <a:latin typeface="Calibri"/>
                <a:ea typeface="Calibri"/>
                <a:cs typeface="Calibri"/>
                <a:sym typeface="Calibri"/>
              </a:rPr>
              <a:t>civitas</a:t>
            </a:r>
            <a:r>
              <a:rPr b="0" i="0" lang="es-ES" sz="1600" u="none" cap="none" strike="noStrike">
                <a:solidFill>
                  <a:schemeClr val="dk1"/>
                </a:solidFill>
                <a:latin typeface="Calibri"/>
                <a:ea typeface="Calibri"/>
                <a:cs typeface="Calibri"/>
                <a:sym typeface="Calibri"/>
              </a:rPr>
              <a:t>, que significa “ciudad”. </a:t>
            </a:r>
            <a:endParaRPr b="0" i="0" sz="1400" u="none" cap="none" strike="noStrike">
              <a:solidFill>
                <a:srgbClr val="000000"/>
              </a:solidFill>
              <a:latin typeface="Arial"/>
              <a:ea typeface="Arial"/>
              <a:cs typeface="Arial"/>
              <a:sym typeface="Arial"/>
            </a:endParaRPr>
          </a:p>
        </p:txBody>
      </p:sp>
      <p:sp>
        <p:nvSpPr>
          <p:cNvPr id="93" name="Google Shape;93;p5"/>
          <p:cNvSpPr txBox="1"/>
          <p:nvPr/>
        </p:nvSpPr>
        <p:spPr>
          <a:xfrm flipH="1">
            <a:off x="2502321" y="5080100"/>
            <a:ext cx="3992532"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 palabra </a:t>
            </a:r>
            <a:r>
              <a:rPr b="0" i="1" lang="es-ES" sz="1000" u="none" cap="none" strike="noStrike">
                <a:solidFill>
                  <a:srgbClr val="262626"/>
                </a:solidFill>
                <a:latin typeface="Calibri"/>
                <a:ea typeface="Calibri"/>
                <a:cs typeface="Calibri"/>
                <a:sym typeface="Calibri"/>
              </a:rPr>
              <a:t>ciudadanía</a:t>
            </a:r>
            <a:r>
              <a:rPr b="0" i="0" lang="es-ES" sz="1000" u="none" cap="none" strike="noStrike">
                <a:solidFill>
                  <a:srgbClr val="262626"/>
                </a:solidFill>
                <a:latin typeface="Calibri"/>
                <a:ea typeface="Calibri"/>
                <a:cs typeface="Calibri"/>
                <a:sym typeface="Calibri"/>
              </a:rPr>
              <a:t> nació en el imperio romano. </a:t>
            </a:r>
            <a:r>
              <a:rPr b="0" i="0" lang="es-ES" sz="1000" u="none" cap="none" strike="noStrike">
                <a:solidFill>
                  <a:schemeClr val="dk1"/>
                </a:solidFill>
                <a:latin typeface="Calibri"/>
                <a:ea typeface="Calibri"/>
                <a:cs typeface="Calibri"/>
                <a:sym typeface="Calibri"/>
              </a:rPr>
              <a:t>(Crédito: agua.org)</a:t>
            </a:r>
            <a:endParaRPr b="0" i="0" sz="1400" u="none" cap="none" strike="noStrike">
              <a:solidFill>
                <a:srgbClr val="000000"/>
              </a:solidFill>
              <a:latin typeface="Arial"/>
              <a:ea typeface="Arial"/>
              <a:cs typeface="Arial"/>
              <a:sym typeface="Arial"/>
            </a:endParaRPr>
          </a:p>
        </p:txBody>
      </p:sp>
      <p:sp>
        <p:nvSpPr>
          <p:cNvPr id="94" name="Google Shape;94;p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ETIMOLOGÍA DE LA CIUDADANÍA </a:t>
            </a:r>
            <a:endParaRPr b="0" i="0" sz="1400" u="none" cap="none" strike="noStrike">
              <a:solidFill>
                <a:srgbClr val="000000"/>
              </a:solidFill>
              <a:latin typeface="Arial"/>
              <a:ea typeface="Arial"/>
              <a:cs typeface="Arial"/>
              <a:sym typeface="Arial"/>
            </a:endParaRPr>
          </a:p>
        </p:txBody>
      </p:sp>
      <p:pic>
        <p:nvPicPr>
          <p:cNvPr id="95" name="Google Shape;95;p5"/>
          <p:cNvPicPr preferRelativeResize="0"/>
          <p:nvPr/>
        </p:nvPicPr>
        <p:blipFill rotWithShape="1">
          <a:blip r:embed="rId3">
            <a:alphaModFix/>
          </a:blip>
          <a:srcRect b="0" l="0" r="0" t="0"/>
          <a:stretch/>
        </p:blipFill>
        <p:spPr>
          <a:xfrm>
            <a:off x="2188020" y="1742173"/>
            <a:ext cx="4777304" cy="318486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0"/>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714" name="Google Shape;714;p50"/>
          <p:cNvSpPr txBox="1"/>
          <p:nvPr/>
        </p:nvSpPr>
        <p:spPr>
          <a:xfrm>
            <a:off x="506809" y="916587"/>
            <a:ext cx="5987909" cy="246221"/>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DECLARACIÓN UNIVERSAL DE LOS DERECHOS HUMANOS</a:t>
            </a:r>
            <a:endParaRPr b="0" i="0" sz="1100" u="none" cap="none" strike="noStrike">
              <a:solidFill>
                <a:srgbClr val="262626"/>
              </a:solidFill>
              <a:latin typeface="Calibri"/>
              <a:ea typeface="Calibri"/>
              <a:cs typeface="Calibri"/>
              <a:sym typeface="Calibri"/>
            </a:endParaRPr>
          </a:p>
        </p:txBody>
      </p:sp>
      <p:sp>
        <p:nvSpPr>
          <p:cNvPr id="715" name="Google Shape;715;p50"/>
          <p:cNvSpPr/>
          <p:nvPr/>
        </p:nvSpPr>
        <p:spPr>
          <a:xfrm>
            <a:off x="1756753" y="1455095"/>
            <a:ext cx="6338062"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Todo individuo tiene derecho a la libertad de opinión y de expresión; este derecho incluye el de no ser molestado a causa de sus opiniones, el de investigar y recibir informaciones y opiniones (...). </a:t>
            </a:r>
            <a:endParaRPr b="0" i="0" sz="1500" u="none" cap="none" strike="noStrike">
              <a:solidFill>
                <a:schemeClr val="dk1"/>
              </a:solidFill>
              <a:latin typeface="Calibri"/>
              <a:ea typeface="Calibri"/>
              <a:cs typeface="Calibri"/>
              <a:sym typeface="Calibri"/>
            </a:endParaRPr>
          </a:p>
        </p:txBody>
      </p:sp>
      <p:sp>
        <p:nvSpPr>
          <p:cNvPr id="716" name="Google Shape;716;p50"/>
          <p:cNvSpPr/>
          <p:nvPr/>
        </p:nvSpPr>
        <p:spPr>
          <a:xfrm>
            <a:off x="503238" y="1417258"/>
            <a:ext cx="908354"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19°:</a:t>
            </a:r>
            <a:endParaRPr b="1" i="0" sz="2000" u="none" cap="none" strike="noStrike">
              <a:solidFill>
                <a:srgbClr val="00B2C3"/>
              </a:solidFill>
              <a:latin typeface="Calibri"/>
              <a:ea typeface="Calibri"/>
              <a:cs typeface="Calibri"/>
              <a:sym typeface="Calibri"/>
            </a:endParaRPr>
          </a:p>
        </p:txBody>
      </p:sp>
      <p:cxnSp>
        <p:nvCxnSpPr>
          <p:cNvPr id="717" name="Google Shape;717;p50"/>
          <p:cNvCxnSpPr/>
          <p:nvPr/>
        </p:nvCxnSpPr>
        <p:spPr>
          <a:xfrm>
            <a:off x="1556894" y="1653532"/>
            <a:ext cx="0" cy="1613260"/>
          </a:xfrm>
          <a:prstGeom prst="straightConnector1">
            <a:avLst/>
          </a:prstGeom>
          <a:noFill/>
          <a:ln cap="flat" cmpd="sng" w="12700">
            <a:solidFill>
              <a:srgbClr val="00B2C3"/>
            </a:solidFill>
            <a:prstDash val="solid"/>
            <a:round/>
            <a:headEnd len="sm" w="sm" type="none"/>
            <a:tailEnd len="sm" w="sm" type="none"/>
          </a:ln>
        </p:spPr>
      </p:cxnSp>
      <p:grpSp>
        <p:nvGrpSpPr>
          <p:cNvPr id="718" name="Google Shape;718;p50"/>
          <p:cNvGrpSpPr/>
          <p:nvPr/>
        </p:nvGrpSpPr>
        <p:grpSpPr>
          <a:xfrm>
            <a:off x="1486498" y="1513274"/>
            <a:ext cx="140792" cy="140258"/>
            <a:chOff x="3427964" y="2244682"/>
            <a:chExt cx="225891" cy="225034"/>
          </a:xfrm>
        </p:grpSpPr>
        <p:sp>
          <p:nvSpPr>
            <p:cNvPr id="719" name="Google Shape;719;p50"/>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0" name="Google Shape;720;p50"/>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21" name="Google Shape;721;p50"/>
          <p:cNvSpPr/>
          <p:nvPr/>
        </p:nvSpPr>
        <p:spPr>
          <a:xfrm>
            <a:off x="1756753" y="2450229"/>
            <a:ext cx="6338062" cy="461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1) Toda persona tiene derecho a la libertad de reunión y de asociación pacíficas. 2) Nadie podrá ser obligado a pertenecer a una asociación.</a:t>
            </a:r>
            <a:endParaRPr b="0" i="0" sz="1500" u="none" cap="none" strike="noStrike">
              <a:solidFill>
                <a:schemeClr val="dk1"/>
              </a:solidFill>
              <a:latin typeface="Calibri"/>
              <a:ea typeface="Calibri"/>
              <a:cs typeface="Calibri"/>
              <a:sym typeface="Calibri"/>
            </a:endParaRPr>
          </a:p>
        </p:txBody>
      </p:sp>
      <p:sp>
        <p:nvSpPr>
          <p:cNvPr id="722" name="Google Shape;722;p50"/>
          <p:cNvSpPr/>
          <p:nvPr/>
        </p:nvSpPr>
        <p:spPr>
          <a:xfrm>
            <a:off x="503238" y="2402030"/>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20°:</a:t>
            </a:r>
            <a:endParaRPr b="1" i="0" sz="2000" u="none" cap="none" strike="noStrike">
              <a:solidFill>
                <a:srgbClr val="00B2C3"/>
              </a:solidFill>
              <a:latin typeface="Calibri"/>
              <a:ea typeface="Calibri"/>
              <a:cs typeface="Calibri"/>
              <a:sym typeface="Calibri"/>
            </a:endParaRPr>
          </a:p>
        </p:txBody>
      </p:sp>
      <p:grpSp>
        <p:nvGrpSpPr>
          <p:cNvPr id="723" name="Google Shape;723;p50"/>
          <p:cNvGrpSpPr/>
          <p:nvPr/>
        </p:nvGrpSpPr>
        <p:grpSpPr>
          <a:xfrm>
            <a:off x="1486498" y="2504677"/>
            <a:ext cx="140792" cy="140258"/>
            <a:chOff x="3427964" y="2244682"/>
            <a:chExt cx="225891" cy="225034"/>
          </a:xfrm>
        </p:grpSpPr>
        <p:sp>
          <p:nvSpPr>
            <p:cNvPr id="724" name="Google Shape;724;p50"/>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5" name="Google Shape;725;p50"/>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26" name="Google Shape;726;p50"/>
          <p:cNvSpPr/>
          <p:nvPr/>
        </p:nvSpPr>
        <p:spPr>
          <a:xfrm>
            <a:off x="1756752" y="3214703"/>
            <a:ext cx="6403735"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1) Toda persona tiene derecho a participar en el gobierno de su país, directamente o por medio de representantes libremente escogidos. 2) Toda persona tiene el derecho de acceso (…) a las funciones públicas de su país.</a:t>
            </a:r>
            <a:endParaRPr b="0" i="0" sz="1500" u="none" cap="none" strike="noStrike">
              <a:solidFill>
                <a:schemeClr val="dk1"/>
              </a:solidFill>
              <a:latin typeface="Calibri"/>
              <a:ea typeface="Calibri"/>
              <a:cs typeface="Calibri"/>
              <a:sym typeface="Calibri"/>
            </a:endParaRPr>
          </a:p>
        </p:txBody>
      </p:sp>
      <p:sp>
        <p:nvSpPr>
          <p:cNvPr id="727" name="Google Shape;727;p50"/>
          <p:cNvSpPr/>
          <p:nvPr/>
        </p:nvSpPr>
        <p:spPr>
          <a:xfrm>
            <a:off x="503238" y="3158283"/>
            <a:ext cx="908353"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B2C3"/>
                </a:solidFill>
                <a:latin typeface="Calibri"/>
                <a:ea typeface="Calibri"/>
                <a:cs typeface="Calibri"/>
                <a:sym typeface="Calibri"/>
              </a:rPr>
              <a:t>Art. 21°:</a:t>
            </a:r>
            <a:endParaRPr b="1" i="0" sz="2000" u="none" cap="none" strike="noStrike">
              <a:solidFill>
                <a:srgbClr val="00B2C3"/>
              </a:solidFill>
              <a:latin typeface="Calibri"/>
              <a:ea typeface="Calibri"/>
              <a:cs typeface="Calibri"/>
              <a:sym typeface="Calibri"/>
            </a:endParaRPr>
          </a:p>
        </p:txBody>
      </p:sp>
      <p:grpSp>
        <p:nvGrpSpPr>
          <p:cNvPr id="728" name="Google Shape;728;p50"/>
          <p:cNvGrpSpPr/>
          <p:nvPr/>
        </p:nvGrpSpPr>
        <p:grpSpPr>
          <a:xfrm>
            <a:off x="1486498" y="3266792"/>
            <a:ext cx="140792" cy="140258"/>
            <a:chOff x="3427964" y="2244682"/>
            <a:chExt cx="225891" cy="225034"/>
          </a:xfrm>
        </p:grpSpPr>
        <p:sp>
          <p:nvSpPr>
            <p:cNvPr id="729" name="Google Shape;729;p50"/>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0" name="Google Shape;730;p50"/>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1"/>
          <p:cNvSpPr txBox="1"/>
          <p:nvPr/>
        </p:nvSpPr>
        <p:spPr>
          <a:xfrm>
            <a:off x="506755" y="916330"/>
            <a:ext cx="3885858" cy="130805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LA GLOBALIZACIÓN </a:t>
            </a:r>
            <a:endParaRPr b="0" i="0" sz="1400" u="none" cap="none" strike="noStrike">
              <a:solidFill>
                <a:srgbClr val="000000"/>
              </a:solidFill>
              <a:latin typeface="Arial"/>
              <a:ea typeface="Arial"/>
              <a:cs typeface="Arial"/>
              <a:sym typeface="Arial"/>
            </a:endParaRPr>
          </a:p>
          <a:p>
            <a:pPr indent="0" lvl="0" marL="11112"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“La globalización es una fusión de procesos transnacionales y estructuras domésticas que permiten que la economía, la política, la cultura y la ideología de un país penetre en otro”</a:t>
            </a:r>
            <a:r>
              <a:rPr b="0" i="0" lang="es-ES" sz="1600" u="none" cap="none" strike="noStrike">
                <a:solidFill>
                  <a:srgbClr val="454545"/>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37" name="Google Shape;737;p51"/>
          <p:cNvSpPr txBox="1"/>
          <p:nvPr/>
        </p:nvSpPr>
        <p:spPr>
          <a:xfrm flipH="1">
            <a:off x="4932362" y="4926211"/>
            <a:ext cx="3743325"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Gracias a la globalización, McDonald’s está presente en casi todo el mundo. </a:t>
            </a:r>
            <a:r>
              <a:rPr b="0" i="0" lang="es-ES" sz="1000" u="none" cap="none" strike="noStrike">
                <a:solidFill>
                  <a:schemeClr val="dk1"/>
                </a:solidFill>
                <a:latin typeface="Calibri"/>
                <a:ea typeface="Calibri"/>
                <a:cs typeface="Calibri"/>
                <a:sym typeface="Calibri"/>
              </a:rPr>
              <a:t>(Crédito: El Independiente)</a:t>
            </a:r>
            <a:endParaRPr b="0" i="0" sz="1400" u="none" cap="none" strike="noStrike">
              <a:solidFill>
                <a:srgbClr val="000000"/>
              </a:solidFill>
              <a:latin typeface="Arial"/>
              <a:ea typeface="Arial"/>
              <a:cs typeface="Arial"/>
              <a:sym typeface="Arial"/>
            </a:endParaRPr>
          </a:p>
        </p:txBody>
      </p:sp>
      <p:sp>
        <p:nvSpPr>
          <p:cNvPr id="738" name="Google Shape;738;p51"/>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pic>
        <p:nvPicPr>
          <p:cNvPr id="739" name="Google Shape;739;p51"/>
          <p:cNvPicPr preferRelativeResize="0"/>
          <p:nvPr/>
        </p:nvPicPr>
        <p:blipFill rotWithShape="1">
          <a:blip r:embed="rId3">
            <a:alphaModFix/>
          </a:blip>
          <a:srcRect b="0" l="0" r="0" t="0"/>
          <a:stretch/>
        </p:blipFill>
        <p:spPr>
          <a:xfrm>
            <a:off x="4743748" y="1604009"/>
            <a:ext cx="3931939" cy="30902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2"/>
          <p:cNvSpPr txBox="1"/>
          <p:nvPr/>
        </p:nvSpPr>
        <p:spPr>
          <a:xfrm>
            <a:off x="506663" y="916238"/>
            <a:ext cx="3889375" cy="2292935"/>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CARACTERÍSTICAS  </a:t>
            </a:r>
            <a:endParaRPr b="0" i="0" sz="1400" u="none" cap="none" strike="noStrike">
              <a:solidFill>
                <a:srgbClr val="000000"/>
              </a:solidFill>
              <a:latin typeface="Arial"/>
              <a:ea typeface="Arial"/>
              <a:cs typeface="Arial"/>
              <a:sym typeface="Arial"/>
            </a:endParaRPr>
          </a:p>
          <a:p>
            <a:pPr indent="-168275" lvl="0" marL="179388" marR="0" rtl="0" algn="l">
              <a:lnSpc>
                <a:spcPct val="100000"/>
              </a:lnSpc>
              <a:spcBef>
                <a:spcPts val="60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Las principales características de la globalización son: </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77800" lvl="0" marL="35718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Es irreversible, inevitable.</a:t>
            </a:r>
            <a:endParaRPr b="0" i="0" sz="1400" u="none" cap="none" strike="noStrike">
              <a:solidFill>
                <a:srgbClr val="000000"/>
              </a:solidFill>
              <a:latin typeface="Arial"/>
              <a:ea typeface="Arial"/>
              <a:cs typeface="Arial"/>
              <a:sym typeface="Arial"/>
            </a:endParaRPr>
          </a:p>
          <a:p>
            <a:pPr indent="-177800" lvl="0" marL="357188" marR="0" rtl="0" algn="l">
              <a:lnSpc>
                <a:spcPct val="100000"/>
              </a:lnSpc>
              <a:spcBef>
                <a:spcPts val="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Se privatizan sectores completos de la economía: correos, seguros, educación, finanzas, banca, etc.</a:t>
            </a:r>
            <a:endParaRPr b="0" i="0" sz="1400" u="none" cap="none" strike="noStrike">
              <a:solidFill>
                <a:srgbClr val="000000"/>
              </a:solidFill>
              <a:latin typeface="Arial"/>
              <a:ea typeface="Arial"/>
              <a:cs typeface="Arial"/>
              <a:sym typeface="Arial"/>
            </a:endParaRPr>
          </a:p>
          <a:p>
            <a:pPr indent="-184150" lvl="0" marL="297475" marR="0" rtl="0" algn="l">
              <a:lnSpc>
                <a:spcPct val="100000"/>
              </a:lnSpc>
              <a:spcBef>
                <a:spcPts val="0"/>
              </a:spcBef>
              <a:spcAft>
                <a:spcPts val="0"/>
              </a:spcAft>
              <a:buClr>
                <a:schemeClr val="dk1"/>
              </a:buClr>
              <a:buSzPts val="1600"/>
              <a:buFont typeface="Arial"/>
              <a:buNone/>
            </a:pPr>
            <a:r>
              <a:t/>
            </a:r>
            <a:endParaRPr b="0" i="0" sz="1600" u="none" cap="none" strike="noStrike">
              <a:solidFill>
                <a:srgbClr val="454545"/>
              </a:solidFill>
              <a:latin typeface="Calibri"/>
              <a:ea typeface="Calibri"/>
              <a:cs typeface="Calibri"/>
              <a:sym typeface="Calibri"/>
            </a:endParaRPr>
          </a:p>
        </p:txBody>
      </p:sp>
      <p:pic>
        <p:nvPicPr>
          <p:cNvPr descr="Imagen que contiene Forma&#10;&#10;Descripción generada automáticamente" id="746" name="Google Shape;746;p52"/>
          <p:cNvPicPr preferRelativeResize="0"/>
          <p:nvPr/>
        </p:nvPicPr>
        <p:blipFill rotWithShape="1">
          <a:blip r:embed="rId3">
            <a:alphaModFix/>
          </a:blip>
          <a:srcRect b="0" l="0" r="18333" t="0"/>
          <a:stretch/>
        </p:blipFill>
        <p:spPr>
          <a:xfrm>
            <a:off x="4751388" y="925664"/>
            <a:ext cx="3924300" cy="3250341"/>
          </a:xfrm>
          <a:prstGeom prst="rect">
            <a:avLst/>
          </a:prstGeom>
          <a:noFill/>
          <a:ln>
            <a:noFill/>
          </a:ln>
        </p:spPr>
      </p:pic>
      <p:sp>
        <p:nvSpPr>
          <p:cNvPr id="747" name="Google Shape;747;p5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748" name="Google Shape;748;p52"/>
          <p:cNvSpPr txBox="1"/>
          <p:nvPr/>
        </p:nvSpPr>
        <p:spPr>
          <a:xfrm flipH="1">
            <a:off x="4751387" y="4386461"/>
            <a:ext cx="3924299"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En la globalización, se privatizan sectores completos de la economía.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queeslaglobalización.com)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3"/>
          <p:cNvSpPr txBox="1"/>
          <p:nvPr/>
        </p:nvSpPr>
        <p:spPr>
          <a:xfrm>
            <a:off x="506728" y="916303"/>
            <a:ext cx="3889375" cy="2046714"/>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CARACTERÍSTICAS </a:t>
            </a:r>
            <a:endParaRPr b="0" i="0" sz="1400" u="none" cap="none" strike="noStrike">
              <a:solidFill>
                <a:srgbClr val="000000"/>
              </a:solidFill>
              <a:latin typeface="Arial"/>
              <a:ea typeface="Arial"/>
              <a:cs typeface="Arial"/>
              <a:sym typeface="Arial"/>
            </a:endParaRPr>
          </a:p>
          <a:p>
            <a:pPr indent="-174625" lvl="0" marL="177800" marR="0" rtl="0" algn="l">
              <a:lnSpc>
                <a:spcPct val="100000"/>
              </a:lnSpc>
              <a:spcBef>
                <a:spcPts val="600"/>
              </a:spcBef>
              <a:spcAft>
                <a:spcPts val="0"/>
              </a:spcAft>
              <a:buClr>
                <a:schemeClr val="dk1"/>
              </a:buClr>
              <a:buSzPts val="1600"/>
              <a:buFont typeface="Arial"/>
              <a:buChar char="•"/>
            </a:pPr>
            <a:r>
              <a:rPr b="0" i="0" lang="es-ES" sz="1600" u="none" cap="none" strike="noStrike">
                <a:solidFill>
                  <a:srgbClr val="262626"/>
                </a:solidFill>
                <a:latin typeface="Calibri"/>
                <a:ea typeface="Calibri"/>
                <a:cs typeface="Calibri"/>
                <a:sym typeface="Calibri"/>
              </a:rPr>
              <a:t>Competencia, individualismo, utilitarismo, eficientismo y pragmatismo son la guía de acción humana.</a:t>
            </a:r>
            <a:endParaRPr b="0" i="0" sz="1400" u="none" cap="none" strike="noStrike">
              <a:solidFill>
                <a:srgbClr val="000000"/>
              </a:solidFill>
              <a:latin typeface="Arial"/>
              <a:ea typeface="Arial"/>
              <a:cs typeface="Arial"/>
              <a:sym typeface="Arial"/>
            </a:endParaRPr>
          </a:p>
          <a:p>
            <a:pPr indent="-73025" lvl="0" marL="1778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62626"/>
              </a:solidFill>
              <a:latin typeface="Calibri"/>
              <a:ea typeface="Calibri"/>
              <a:cs typeface="Calibri"/>
              <a:sym typeface="Calibri"/>
            </a:endParaRPr>
          </a:p>
          <a:p>
            <a:pPr indent="-174625" lvl="0" marL="177800" marR="0" rtl="0" algn="l">
              <a:lnSpc>
                <a:spcPct val="100000"/>
              </a:lnSpc>
              <a:spcBef>
                <a:spcPts val="0"/>
              </a:spcBef>
              <a:spcAft>
                <a:spcPts val="0"/>
              </a:spcAft>
              <a:buClr>
                <a:schemeClr val="dk1"/>
              </a:buClr>
              <a:buSzPts val="1600"/>
              <a:buFont typeface="Arial"/>
              <a:buChar char="•"/>
            </a:pPr>
            <a:r>
              <a:rPr b="0" i="0" lang="es-ES" sz="1600" u="none" cap="none" strike="noStrike">
                <a:solidFill>
                  <a:srgbClr val="262626"/>
                </a:solidFill>
                <a:latin typeface="Calibri"/>
                <a:ea typeface="Calibri"/>
                <a:cs typeface="Calibri"/>
                <a:sym typeface="Calibri"/>
              </a:rPr>
              <a:t>Los mercados y el sistema económico son liberados (desregulados).</a:t>
            </a:r>
            <a:endParaRPr b="0" i="0" sz="1400" u="none" cap="none" strike="noStrike">
              <a:solidFill>
                <a:srgbClr val="000000"/>
              </a:solidFill>
              <a:latin typeface="Arial"/>
              <a:ea typeface="Arial"/>
              <a:cs typeface="Arial"/>
              <a:sym typeface="Arial"/>
            </a:endParaRPr>
          </a:p>
          <a:p>
            <a:pPr indent="0" lvl="0" marL="358775"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54545"/>
              </a:solidFill>
              <a:latin typeface="Calibri"/>
              <a:ea typeface="Calibri"/>
              <a:cs typeface="Calibri"/>
              <a:sym typeface="Calibri"/>
            </a:endParaRPr>
          </a:p>
        </p:txBody>
      </p:sp>
      <p:pic>
        <p:nvPicPr>
          <p:cNvPr descr="Una caricatura de una persona&#10;&#10;Descripción generada automáticamente con confianza baja" id="755" name="Google Shape;755;p53"/>
          <p:cNvPicPr preferRelativeResize="0"/>
          <p:nvPr/>
        </p:nvPicPr>
        <p:blipFill rotWithShape="1">
          <a:blip r:embed="rId3">
            <a:alphaModFix/>
          </a:blip>
          <a:srcRect b="0" l="0" r="0" t="0"/>
          <a:stretch/>
        </p:blipFill>
        <p:spPr>
          <a:xfrm>
            <a:off x="4751389" y="916302"/>
            <a:ext cx="3924300" cy="3269131"/>
          </a:xfrm>
          <a:prstGeom prst="rect">
            <a:avLst/>
          </a:prstGeom>
          <a:noFill/>
          <a:ln>
            <a:noFill/>
          </a:ln>
        </p:spPr>
      </p:pic>
      <p:sp>
        <p:nvSpPr>
          <p:cNvPr id="756" name="Google Shape;756;p5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757" name="Google Shape;757;p53"/>
          <p:cNvSpPr txBox="1"/>
          <p:nvPr/>
        </p:nvSpPr>
        <p:spPr>
          <a:xfrm flipH="1">
            <a:off x="4751389" y="4386461"/>
            <a:ext cx="392429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En la globalización, los mercados deben ser liberados. </a:t>
            </a:r>
            <a:br>
              <a:rPr b="0" i="0" lang="es-ES" sz="1000" u="none" cap="none" strike="noStrike">
                <a:solidFill>
                  <a:srgbClr val="262626"/>
                </a:solidFill>
                <a:latin typeface="Calibri"/>
                <a:ea typeface="Calibri"/>
                <a:cs typeface="Calibri"/>
                <a:sym typeface="Calibri"/>
              </a:rPr>
            </a:br>
            <a:r>
              <a:rPr b="0" i="0" lang="es-ES" sz="1000" u="none" cap="none" strike="noStrike">
                <a:solidFill>
                  <a:schemeClr val="dk1"/>
                </a:solidFill>
                <a:latin typeface="Calibri"/>
                <a:ea typeface="Calibri"/>
                <a:cs typeface="Calibri"/>
                <a:sym typeface="Calibri"/>
              </a:rPr>
              <a:t>(Crédito: significado.com)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54"/>
          <p:cNvSpPr txBox="1"/>
          <p:nvPr/>
        </p:nvSpPr>
        <p:spPr>
          <a:xfrm>
            <a:off x="506414" y="915987"/>
            <a:ext cx="3509406" cy="1308050"/>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CARACTERÍSTICAS</a:t>
            </a:r>
            <a:endParaRPr b="1" i="0" sz="1600" u="none" cap="none" strike="noStrike">
              <a:solidFill>
                <a:schemeClr val="dk1"/>
              </a:solidFill>
              <a:latin typeface="Calibri"/>
              <a:ea typeface="Calibri"/>
              <a:cs typeface="Calibri"/>
              <a:sym typeface="Calibri"/>
            </a:endParaRPr>
          </a:p>
          <a:p>
            <a:pPr indent="-177800" lvl="0" marL="177800"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La revolución científica y tecnológica moderna, opera en la informática y en las comunicaciones, de modo relevante y creativo.</a:t>
            </a:r>
            <a:endParaRPr b="0" i="0" sz="1400" u="none" cap="none" strike="noStrike">
              <a:solidFill>
                <a:srgbClr val="000000"/>
              </a:solidFill>
              <a:latin typeface="Arial"/>
              <a:ea typeface="Arial"/>
              <a:cs typeface="Arial"/>
              <a:sym typeface="Arial"/>
            </a:endParaRPr>
          </a:p>
        </p:txBody>
      </p:sp>
      <p:sp>
        <p:nvSpPr>
          <p:cNvPr id="764" name="Google Shape;764;p54"/>
          <p:cNvSpPr txBox="1"/>
          <p:nvPr/>
        </p:nvSpPr>
        <p:spPr>
          <a:xfrm flipH="1">
            <a:off x="4751387" y="4877208"/>
            <a:ext cx="3924299" cy="355034"/>
          </a:xfrm>
          <a:prstGeom prst="rect">
            <a:avLst/>
          </a:prstGeom>
          <a:noFill/>
          <a:ln>
            <a:noFill/>
          </a:ln>
        </p:spPr>
        <p:txBody>
          <a:bodyPr anchorCtr="0" anchor="t" bIns="0" lIns="0" spcFirstLastPara="1" rIns="0" wrap="square" tIns="4680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La globalización tecnológica tiene un gran desafío en la pandemia de </a:t>
            </a:r>
            <a:br>
              <a:rPr b="0" i="0" lang="es-ES" sz="1000" u="none" cap="none" strike="noStrike">
                <a:solidFill>
                  <a:srgbClr val="262626"/>
                </a:solidFill>
                <a:latin typeface="Calibri"/>
                <a:ea typeface="Calibri"/>
                <a:cs typeface="Calibri"/>
                <a:sym typeface="Calibri"/>
              </a:rPr>
            </a:br>
            <a:r>
              <a:rPr b="0" i="0" lang="es-ES" sz="1000" u="none" cap="none" strike="noStrike">
                <a:solidFill>
                  <a:srgbClr val="262626"/>
                </a:solidFill>
                <a:latin typeface="Calibri"/>
                <a:ea typeface="Calibri"/>
                <a:cs typeface="Calibri"/>
                <a:sym typeface="Calibri"/>
              </a:rPr>
              <a:t>Covid-19. </a:t>
            </a:r>
            <a:r>
              <a:rPr b="0" i="0" lang="es-ES" sz="1000" u="none" cap="none" strike="noStrike">
                <a:solidFill>
                  <a:schemeClr val="dk1"/>
                </a:solidFill>
                <a:latin typeface="Calibri"/>
                <a:ea typeface="Calibri"/>
                <a:cs typeface="Calibri"/>
                <a:sym typeface="Calibri"/>
              </a:rPr>
              <a:t>(Crédito: economipedia.com)</a:t>
            </a:r>
            <a:endParaRPr b="0" i="0" sz="1400" u="none" cap="none" strike="noStrike">
              <a:solidFill>
                <a:srgbClr val="000000"/>
              </a:solidFill>
              <a:latin typeface="Arial"/>
              <a:ea typeface="Arial"/>
              <a:cs typeface="Arial"/>
              <a:sym typeface="Arial"/>
            </a:endParaRPr>
          </a:p>
        </p:txBody>
      </p:sp>
      <p:pic>
        <p:nvPicPr>
          <p:cNvPr descr="Imagen que contiene tabla, azul, pequeño, sostener&#10;&#10;Descripción generada automáticamente" id="765" name="Google Shape;765;p54"/>
          <p:cNvPicPr preferRelativeResize="0"/>
          <p:nvPr/>
        </p:nvPicPr>
        <p:blipFill rotWithShape="1">
          <a:blip r:embed="rId3">
            <a:alphaModFix/>
          </a:blip>
          <a:srcRect b="0" l="15162" r="18013" t="0"/>
          <a:stretch/>
        </p:blipFill>
        <p:spPr>
          <a:xfrm>
            <a:off x="4751388" y="916754"/>
            <a:ext cx="3924301" cy="3964242"/>
          </a:xfrm>
          <a:prstGeom prst="rect">
            <a:avLst/>
          </a:prstGeom>
          <a:noFill/>
          <a:ln>
            <a:noFill/>
          </a:ln>
        </p:spPr>
      </p:pic>
      <p:sp>
        <p:nvSpPr>
          <p:cNvPr id="766" name="Google Shape;766;p5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5"/>
          <p:cNvSpPr txBox="1"/>
          <p:nvPr/>
        </p:nvSpPr>
        <p:spPr>
          <a:xfrm>
            <a:off x="506413" y="915988"/>
            <a:ext cx="7994274" cy="106182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LA GLOBALIZACIÓN: SUBORDINACIÓN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“A partir del proceso de globalización se desarrollan relaciones, procesos y estructuras de apropiación económica en el ámbito planetario, atravesando territorios y fronteras, naciones y nacionalidades, que hacen subordinar el Estado-­Nación a nuevos poderes económicos”.</a:t>
            </a:r>
            <a:endParaRPr b="0" i="0" sz="1400" u="none" cap="none" strike="noStrike">
              <a:solidFill>
                <a:srgbClr val="000000"/>
              </a:solidFill>
              <a:latin typeface="Arial"/>
              <a:ea typeface="Arial"/>
              <a:cs typeface="Arial"/>
              <a:sym typeface="Arial"/>
            </a:endParaRPr>
          </a:p>
        </p:txBody>
      </p:sp>
      <p:sp>
        <p:nvSpPr>
          <p:cNvPr id="773" name="Google Shape;773;p55"/>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6"/>
          <p:cNvSpPr txBox="1"/>
          <p:nvPr/>
        </p:nvSpPr>
        <p:spPr>
          <a:xfrm>
            <a:off x="506413" y="915988"/>
            <a:ext cx="3889375" cy="1800493"/>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rgbClr val="262626"/>
                </a:solidFill>
                <a:latin typeface="Calibri"/>
                <a:ea typeface="Calibri"/>
                <a:cs typeface="Calibri"/>
                <a:sym typeface="Calibri"/>
              </a:rPr>
              <a:t>¿Y LOS DERECHOS HUMANOS?</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Un ejemplo de ello es la industria textil descontrolada de Bangladesh, que afecta los derechos humanos de la población a gran escala, mientras que se señala que grandes transnacionales como H&amp;M o Zara ganan millones de dólares con ese sufrimiento. </a:t>
            </a:r>
            <a:endParaRPr b="0" i="0" sz="1600" u="none" cap="none" strike="noStrike">
              <a:solidFill>
                <a:srgbClr val="454545"/>
              </a:solidFill>
              <a:latin typeface="Calibri"/>
              <a:ea typeface="Calibri"/>
              <a:cs typeface="Calibri"/>
              <a:sym typeface="Calibri"/>
            </a:endParaRPr>
          </a:p>
        </p:txBody>
      </p:sp>
      <p:pic>
        <p:nvPicPr>
          <p:cNvPr descr="Texto, Carta&#10;&#10;Descripción generada automáticamente" id="780" name="Google Shape;780;p56"/>
          <p:cNvPicPr preferRelativeResize="0"/>
          <p:nvPr/>
        </p:nvPicPr>
        <p:blipFill rotWithShape="1">
          <a:blip r:embed="rId3">
            <a:alphaModFix/>
          </a:blip>
          <a:srcRect b="0" l="15145" r="13529" t="0"/>
          <a:stretch/>
        </p:blipFill>
        <p:spPr>
          <a:xfrm>
            <a:off x="4751387" y="925415"/>
            <a:ext cx="3924301" cy="3948210"/>
          </a:xfrm>
          <a:prstGeom prst="rect">
            <a:avLst/>
          </a:prstGeom>
          <a:noFill/>
          <a:ln>
            <a:noFill/>
          </a:ln>
        </p:spPr>
      </p:pic>
      <p:sp>
        <p:nvSpPr>
          <p:cNvPr id="781" name="Google Shape;781;p56"/>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782" name="Google Shape;782;p56"/>
          <p:cNvSpPr txBox="1"/>
          <p:nvPr/>
        </p:nvSpPr>
        <p:spPr>
          <a:xfrm flipH="1">
            <a:off x="4751387" y="5032843"/>
            <a:ext cx="3924299" cy="201145"/>
          </a:xfrm>
          <a:prstGeom prst="rect">
            <a:avLst/>
          </a:prstGeom>
          <a:noFill/>
          <a:ln>
            <a:noFill/>
          </a:ln>
        </p:spPr>
        <p:txBody>
          <a:bodyPr anchorCtr="0" anchor="t" bIns="0" lIns="0" spcFirstLastPara="1" rIns="0" wrap="square" tIns="4680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¿Ganancias a costa de vulnerar derechos humanos? </a:t>
            </a:r>
            <a:r>
              <a:rPr b="0" i="0" lang="es-ES" sz="1000" u="none" cap="none" strike="noStrike">
                <a:solidFill>
                  <a:schemeClr val="dk1"/>
                </a:solidFill>
                <a:latin typeface="Calibri"/>
                <a:ea typeface="Calibri"/>
                <a:cs typeface="Calibri"/>
                <a:sym typeface="Calibri"/>
              </a:rPr>
              <a:t>(Crédito: Biobuu Blog)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57"/>
          <p:cNvSpPr txBox="1"/>
          <p:nvPr/>
        </p:nvSpPr>
        <p:spPr>
          <a:xfrm>
            <a:off x="507230" y="916806"/>
            <a:ext cx="3725405" cy="2292935"/>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CIUDADANÍA GLOBAL </a:t>
            </a:r>
            <a:endParaRPr b="0" i="0" sz="1400" u="none" cap="none" strike="noStrike">
              <a:solidFill>
                <a:srgbClr val="000000"/>
              </a:solidFill>
              <a:latin typeface="Arial"/>
              <a:ea typeface="Arial"/>
              <a:cs typeface="Arial"/>
              <a:sym typeface="Arial"/>
            </a:endParaRPr>
          </a:p>
          <a:p>
            <a:pPr indent="-166688" lvl="0" marL="177800" marR="0" rtl="0" algn="l">
              <a:lnSpc>
                <a:spcPct val="100000"/>
              </a:lnSpc>
              <a:spcBef>
                <a:spcPts val="600"/>
              </a:spcBef>
              <a:spcAft>
                <a:spcPts val="0"/>
              </a:spcAft>
              <a:buClr>
                <a:schemeClr val="dk1"/>
              </a:buClr>
              <a:buSzPts val="1600"/>
              <a:buFont typeface="Arial"/>
              <a:buChar char="•"/>
            </a:pPr>
            <a:r>
              <a:rPr b="0" i="0" lang="es-ES" sz="1600" u="none" cap="none" strike="noStrike">
                <a:solidFill>
                  <a:schemeClr val="dk1"/>
                </a:solidFill>
                <a:latin typeface="Calibri"/>
                <a:ea typeface="Calibri"/>
                <a:cs typeface="Calibri"/>
                <a:sym typeface="Calibri"/>
              </a:rPr>
              <a:t>Ante estos atropellos contra los derechos humanos y contra la ecología de diversos países, incluyendo Perú, organizaciones como Human </a:t>
            </a:r>
            <a:r>
              <a:rPr b="1" i="0" lang="es-ES" sz="1600" u="none" cap="none" strike="noStrike">
                <a:solidFill>
                  <a:schemeClr val="dk1"/>
                </a:solidFill>
                <a:latin typeface="Calibri"/>
                <a:ea typeface="Calibri"/>
                <a:cs typeface="Calibri"/>
                <a:sym typeface="Calibri"/>
              </a:rPr>
              <a:t>Rights</a:t>
            </a:r>
            <a:r>
              <a:rPr b="0" i="0" lang="es-ES" sz="1600" u="none" cap="none" strike="noStrike">
                <a:solidFill>
                  <a:schemeClr val="dk1"/>
                </a:solidFill>
                <a:latin typeface="Calibri"/>
                <a:ea typeface="Calibri"/>
                <a:cs typeface="Calibri"/>
                <a:sym typeface="Calibri"/>
              </a:rPr>
              <a:t> Watch, Bela o Save the Children, entre otras, promueven la concientización sobre estos problemas a nivel mundial, creando una conciencia ciudadana global. </a:t>
            </a:r>
            <a:endParaRPr b="0" i="0" sz="1600" u="none" cap="none" strike="noStrike">
              <a:solidFill>
                <a:schemeClr val="dk1"/>
              </a:solidFill>
              <a:latin typeface="Calibri"/>
              <a:ea typeface="Calibri"/>
              <a:cs typeface="Calibri"/>
              <a:sym typeface="Calibri"/>
            </a:endParaRPr>
          </a:p>
        </p:txBody>
      </p:sp>
      <p:sp>
        <p:nvSpPr>
          <p:cNvPr id="789" name="Google Shape;789;p57"/>
          <p:cNvSpPr txBox="1"/>
          <p:nvPr/>
        </p:nvSpPr>
        <p:spPr>
          <a:xfrm flipH="1">
            <a:off x="4751386" y="4139124"/>
            <a:ext cx="3924301"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Niños contaminándose en una fábrica textil de Bangladesh </a:t>
            </a:r>
            <a:br>
              <a:rPr b="0" i="0" lang="es-ES" sz="1000" u="none" cap="none" strike="noStrike">
                <a:solidFill>
                  <a:srgbClr val="262626"/>
                </a:solidFill>
                <a:latin typeface="Calibri"/>
                <a:ea typeface="Calibri"/>
                <a:cs typeface="Calibri"/>
                <a:sym typeface="Calibri"/>
              </a:rPr>
            </a:br>
            <a:r>
              <a:rPr b="0" i="0" lang="es-ES" sz="1000" u="none" cap="none" strike="noStrike">
                <a:solidFill>
                  <a:schemeClr val="dk1"/>
                </a:solidFill>
                <a:latin typeface="Calibri"/>
                <a:ea typeface="Calibri"/>
                <a:cs typeface="Calibri"/>
                <a:sym typeface="Calibri"/>
              </a:rPr>
              <a:t>(Crédito: Trusted Clothes)</a:t>
            </a:r>
            <a:endParaRPr b="0" i="0" sz="1400" u="none" cap="none" strike="noStrike">
              <a:solidFill>
                <a:srgbClr val="000000"/>
              </a:solidFill>
              <a:latin typeface="Arial"/>
              <a:ea typeface="Arial"/>
              <a:cs typeface="Arial"/>
              <a:sym typeface="Arial"/>
            </a:endParaRPr>
          </a:p>
        </p:txBody>
      </p:sp>
      <p:pic>
        <p:nvPicPr>
          <p:cNvPr descr="Imagen que contiene edificio, roca, exterior, piedra&#10;&#10;Descripción generada automáticamente" id="790" name="Google Shape;790;p57"/>
          <p:cNvPicPr preferRelativeResize="0"/>
          <p:nvPr/>
        </p:nvPicPr>
        <p:blipFill rotWithShape="1">
          <a:blip r:embed="rId3">
            <a:alphaModFix/>
          </a:blip>
          <a:srcRect b="0" l="0" r="15873" t="0"/>
          <a:stretch/>
        </p:blipFill>
        <p:spPr>
          <a:xfrm>
            <a:off x="4751388" y="916805"/>
            <a:ext cx="3924300" cy="3109815"/>
          </a:xfrm>
          <a:prstGeom prst="rect">
            <a:avLst/>
          </a:prstGeom>
          <a:noFill/>
          <a:ln>
            <a:noFill/>
          </a:ln>
        </p:spPr>
      </p:pic>
      <p:sp>
        <p:nvSpPr>
          <p:cNvPr id="791" name="Google Shape;791;p5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grpSp>
        <p:nvGrpSpPr>
          <p:cNvPr id="797" name="Google Shape;797;p58"/>
          <p:cNvGrpSpPr/>
          <p:nvPr/>
        </p:nvGrpSpPr>
        <p:grpSpPr>
          <a:xfrm>
            <a:off x="1629496" y="1292599"/>
            <a:ext cx="6243781" cy="3855231"/>
            <a:chOff x="2353903" y="971820"/>
            <a:chExt cx="7089265" cy="4377277"/>
          </a:xfrm>
        </p:grpSpPr>
        <p:sp>
          <p:nvSpPr>
            <p:cNvPr id="798" name="Google Shape;798;p58"/>
            <p:cNvSpPr txBox="1"/>
            <p:nvPr/>
          </p:nvSpPr>
          <p:spPr>
            <a:xfrm flipH="1">
              <a:off x="2382757" y="5174371"/>
              <a:ext cx="1876517" cy="1747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Freedom House)</a:t>
              </a:r>
              <a:endParaRPr b="0" i="0" sz="1400" u="none" cap="none" strike="noStrike">
                <a:solidFill>
                  <a:srgbClr val="000000"/>
                </a:solidFill>
                <a:latin typeface="Arial"/>
                <a:ea typeface="Arial"/>
                <a:cs typeface="Arial"/>
                <a:sym typeface="Arial"/>
              </a:endParaRPr>
            </a:p>
          </p:txBody>
        </p:sp>
        <p:pic>
          <p:nvPicPr>
            <p:cNvPr descr="Mapa&#10;&#10;Descripción generada automáticamente" id="799" name="Google Shape;799;p58"/>
            <p:cNvPicPr preferRelativeResize="0"/>
            <p:nvPr/>
          </p:nvPicPr>
          <p:blipFill rotWithShape="1">
            <a:blip r:embed="rId3">
              <a:alphaModFix/>
            </a:blip>
            <a:srcRect b="4939" l="0" r="0" t="0"/>
            <a:stretch/>
          </p:blipFill>
          <p:spPr>
            <a:xfrm>
              <a:off x="2353903" y="971820"/>
              <a:ext cx="7089265" cy="4071637"/>
            </a:xfrm>
            <a:prstGeom prst="rect">
              <a:avLst/>
            </a:prstGeom>
            <a:noFill/>
            <a:ln>
              <a:noFill/>
            </a:ln>
          </p:spPr>
        </p:pic>
      </p:grpSp>
      <p:sp>
        <p:nvSpPr>
          <p:cNvPr id="800" name="Google Shape;800;p58"/>
          <p:cNvSpPr txBox="1"/>
          <p:nvPr/>
        </p:nvSpPr>
        <p:spPr>
          <a:xfrm>
            <a:off x="506434" y="919065"/>
            <a:ext cx="8169254" cy="200055"/>
          </a:xfrm>
          <a:prstGeom prst="rect">
            <a:avLst/>
          </a:prstGeom>
          <a:noFill/>
          <a:ln>
            <a:noFill/>
          </a:ln>
        </p:spPr>
        <p:txBody>
          <a:bodyPr anchorCtr="0" anchor="t" bIns="0" lIns="0" spcFirstLastPara="1" rIns="0" wrap="square" tIns="0">
            <a:spAutoFit/>
          </a:bodyPr>
          <a:lstStyle/>
          <a:p>
            <a:pPr indent="-177800" lvl="0" marL="177800" marR="0" rtl="0" algn="l">
              <a:lnSpc>
                <a:spcPct val="100000"/>
              </a:lnSpc>
              <a:spcBef>
                <a:spcPts val="0"/>
              </a:spcBef>
              <a:spcAft>
                <a:spcPts val="0"/>
              </a:spcAft>
              <a:buClr>
                <a:schemeClr val="dk1"/>
              </a:buClr>
              <a:buSzPts val="1300"/>
              <a:buFont typeface="Arial"/>
              <a:buChar char="•"/>
            </a:pPr>
            <a:r>
              <a:rPr b="0" i="0" lang="es-ES" sz="1300" u="none" cap="none" strike="noStrike">
                <a:solidFill>
                  <a:schemeClr val="dk1"/>
                </a:solidFill>
                <a:latin typeface="Calibri"/>
                <a:ea typeface="Calibri"/>
                <a:cs typeface="Calibri"/>
                <a:sym typeface="Calibri"/>
              </a:rPr>
              <a:t>Cambios en la calidad de democracia y derechos humanos desde que comenzó la pandemia hasta setiembre del 2020. </a:t>
            </a:r>
            <a:endParaRPr b="0" i="0" sz="1300" u="none" cap="none" strike="noStrike">
              <a:solidFill>
                <a:schemeClr val="dk1"/>
              </a:solidFill>
              <a:latin typeface="Calibri"/>
              <a:ea typeface="Calibri"/>
              <a:cs typeface="Calibri"/>
              <a:sym typeface="Calibri"/>
            </a:endParaRPr>
          </a:p>
        </p:txBody>
      </p:sp>
      <p:sp>
        <p:nvSpPr>
          <p:cNvPr id="801" name="Google Shape;801;p5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9"/>
          <p:cNvSpPr txBox="1"/>
          <p:nvPr/>
        </p:nvSpPr>
        <p:spPr>
          <a:xfrm flipH="1">
            <a:off x="1874981" y="5080100"/>
            <a:ext cx="3567977"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Syrian Network for Human Rights/SNHR)</a:t>
            </a:r>
            <a:endParaRPr b="0" i="0" sz="1400" u="none" cap="none" strike="noStrike">
              <a:solidFill>
                <a:srgbClr val="000000"/>
              </a:solidFill>
              <a:latin typeface="Arial"/>
              <a:ea typeface="Arial"/>
              <a:cs typeface="Arial"/>
              <a:sym typeface="Arial"/>
            </a:endParaRPr>
          </a:p>
        </p:txBody>
      </p:sp>
      <p:pic>
        <p:nvPicPr>
          <p:cNvPr descr="Mapa&#10;&#10;Descripción generada automáticamente" id="808" name="Google Shape;808;p59"/>
          <p:cNvPicPr preferRelativeResize="0"/>
          <p:nvPr/>
        </p:nvPicPr>
        <p:blipFill rotWithShape="1">
          <a:blip r:embed="rId3">
            <a:alphaModFix/>
          </a:blip>
          <a:srcRect b="0" l="0" r="0" t="0"/>
          <a:stretch/>
        </p:blipFill>
        <p:spPr>
          <a:xfrm>
            <a:off x="1795806" y="1670050"/>
            <a:ext cx="5552387" cy="3310897"/>
          </a:xfrm>
          <a:prstGeom prst="rect">
            <a:avLst/>
          </a:prstGeom>
          <a:noFill/>
          <a:ln>
            <a:noFill/>
          </a:ln>
        </p:spPr>
      </p:pic>
      <p:sp>
        <p:nvSpPr>
          <p:cNvPr id="809" name="Google Shape;809;p59"/>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 LOS DERECHOS HUMANOS/LA GLOBALIZACIÓN </a:t>
            </a:r>
            <a:endParaRPr b="0" i="0" sz="1400" u="none" cap="none" strike="noStrike">
              <a:solidFill>
                <a:srgbClr val="000000"/>
              </a:solidFill>
              <a:latin typeface="Arial"/>
              <a:ea typeface="Arial"/>
              <a:cs typeface="Arial"/>
              <a:sym typeface="Arial"/>
            </a:endParaRPr>
          </a:p>
        </p:txBody>
      </p:sp>
      <p:sp>
        <p:nvSpPr>
          <p:cNvPr id="810" name="Google Shape;810;p59"/>
          <p:cNvSpPr txBox="1"/>
          <p:nvPr/>
        </p:nvSpPr>
        <p:spPr>
          <a:xfrm>
            <a:off x="506434" y="919065"/>
            <a:ext cx="8169254" cy="492443"/>
          </a:xfrm>
          <a:prstGeom prst="rect">
            <a:avLst/>
          </a:prstGeom>
          <a:noFill/>
          <a:ln>
            <a:noFill/>
          </a:ln>
        </p:spPr>
        <p:txBody>
          <a:bodyPr anchorCtr="0" anchor="t" bIns="0" lIns="0" spcFirstLastPara="1" rIns="0" wrap="square" tIns="0">
            <a:spAutoFit/>
          </a:bodyPr>
          <a:lstStyle/>
          <a:p>
            <a:pPr indent="-185738" lvl="0" marL="185738" marR="0" rtl="0" algn="l">
              <a:lnSpc>
                <a:spcPct val="100000"/>
              </a:lnSpc>
              <a:spcBef>
                <a:spcPts val="0"/>
              </a:spcBef>
              <a:spcAft>
                <a:spcPts val="0"/>
              </a:spcAft>
              <a:buClr>
                <a:srgbClr val="262626"/>
              </a:buClr>
              <a:buSzPts val="1600"/>
              <a:buFont typeface="Arial"/>
              <a:buChar char="•"/>
            </a:pPr>
            <a:r>
              <a:rPr b="0" i="0" lang="es-ES" sz="1600" u="none" cap="none" strike="noStrike">
                <a:solidFill>
                  <a:srgbClr val="262626"/>
                </a:solidFill>
                <a:latin typeface="Calibri"/>
                <a:ea typeface="Calibri"/>
                <a:cs typeface="Calibri"/>
                <a:sym typeface="Calibri"/>
              </a:rPr>
              <a:t>Países que votan contra las resoluciones del Consejo de Derechos Humanos de la ONU, que condenan las violaciones contra el pueblo sirio desde marzo 2011 hasta octubre 2020.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 name="Google Shape;102;p6"/>
          <p:cNvSpPr txBox="1"/>
          <p:nvPr/>
        </p:nvSpPr>
        <p:spPr>
          <a:xfrm>
            <a:off x="1008062" y="3169972"/>
            <a:ext cx="638579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DEFINICIÓN DE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800"/>
              <a:buFont typeface="Arial"/>
              <a:buNone/>
            </a:pPr>
            <a:r>
              <a:rPr b="1" i="0" lang="es-ES" sz="2800" u="none" cap="none" strike="noStrike">
                <a:solidFill>
                  <a:schemeClr val="lt1"/>
                </a:solidFill>
                <a:latin typeface="Arial"/>
                <a:ea typeface="Arial"/>
                <a:cs typeface="Arial"/>
                <a:sym typeface="Arial"/>
              </a:rPr>
              <a:t>CIUDADANÍA</a:t>
            </a:r>
            <a:endParaRPr b="0" i="0" sz="1400" u="none" cap="none" strike="noStrike">
              <a:solidFill>
                <a:srgbClr val="000000"/>
              </a:solidFill>
              <a:latin typeface="Arial"/>
              <a:ea typeface="Arial"/>
              <a:cs typeface="Arial"/>
              <a:sym typeface="Arial"/>
            </a:endParaRPr>
          </a:p>
        </p:txBody>
      </p:sp>
      <p:pic>
        <p:nvPicPr>
          <p:cNvPr id="103" name="Google Shape;103;p6"/>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60"/>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sp>
        <p:nvSpPr>
          <p:cNvPr id="817" name="Google Shape;817;p60"/>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EL RÍO MÁS CONTAMINADO DEL MUNDO | DW DOCUMENTAL</a:t>
            </a:r>
            <a:endParaRPr b="0" i="0" sz="1400" u="none" cap="none" strike="noStrike">
              <a:solidFill>
                <a:srgbClr val="000000"/>
              </a:solidFill>
              <a:latin typeface="Arial"/>
              <a:ea typeface="Arial"/>
              <a:cs typeface="Arial"/>
              <a:sym typeface="Arial"/>
            </a:endParaRPr>
          </a:p>
          <a:p>
            <a:pPr indent="223838" lvl="0" marL="0" marR="0" rtl="0" algn="l">
              <a:lnSpc>
                <a:spcPct val="100000"/>
              </a:lnSpc>
              <a:spcBef>
                <a:spcPts val="600"/>
              </a:spcBef>
              <a:spcAft>
                <a:spcPts val="0"/>
              </a:spcAft>
              <a:buClr>
                <a:srgbClr val="000000"/>
              </a:buClr>
              <a:buSzPts val="1000"/>
              <a:buFont typeface="Arial"/>
              <a:buNone/>
            </a:pPr>
            <a:r>
              <a:rPr lang="es-ES" sz="1000">
                <a:solidFill>
                  <a:srgbClr val="A5A5A5"/>
                </a:solidFill>
                <a:latin typeface="Calibri"/>
                <a:ea typeface="Calibri"/>
                <a:cs typeface="Calibri"/>
                <a:sym typeface="Calibri"/>
              </a:rPr>
              <a:t>https://www.youtube.com/watch?v=0Rqe38cxZBo</a:t>
            </a:r>
            <a:endParaRPr b="0" i="0" sz="1000" u="none" cap="none" strike="noStrike">
              <a:solidFill>
                <a:srgbClr val="A5A5A5"/>
              </a:solidFill>
              <a:latin typeface="Calibri"/>
              <a:ea typeface="Calibri"/>
              <a:cs typeface="Calibri"/>
              <a:sym typeface="Calibri"/>
            </a:endParaRPr>
          </a:p>
        </p:txBody>
      </p:sp>
      <p:pic>
        <p:nvPicPr>
          <p:cNvPr id="818" name="Google Shape;818;p60">
            <a:hlinkClick r:id="rId4"/>
          </p:cNvPr>
          <p:cNvPicPr preferRelativeResize="0"/>
          <p:nvPr/>
        </p:nvPicPr>
        <p:blipFill rotWithShape="1">
          <a:blip r:embed="rId5">
            <a:alphaModFix/>
          </a:blip>
          <a:srcRect b="0" l="0" r="0" t="0"/>
          <a:stretch/>
        </p:blipFill>
        <p:spPr>
          <a:xfrm>
            <a:off x="4252118" y="2163008"/>
            <a:ext cx="639763" cy="620101"/>
          </a:xfrm>
          <a:prstGeom prst="rect">
            <a:avLst/>
          </a:prstGeom>
          <a:noFill/>
          <a:ln>
            <a:noFill/>
          </a:ln>
          <a:effectLst>
            <a:outerShdw blurRad="50800" rotWithShape="0" algn="t" dir="5400000" dist="38100">
              <a:srgbClr val="000000">
                <a:alpha val="40000"/>
              </a:srgbClr>
            </a:outerShdw>
          </a:effectLst>
        </p:spPr>
      </p:pic>
      <p:sp>
        <p:nvSpPr>
          <p:cNvPr id="819" name="Google Shape;819;p60"/>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820" name="Google Shape;820;p60"/>
          <p:cNvGrpSpPr/>
          <p:nvPr/>
        </p:nvGrpSpPr>
        <p:grpSpPr>
          <a:xfrm>
            <a:off x="514858" y="499074"/>
            <a:ext cx="131794" cy="132296"/>
            <a:chOff x="511902" y="912279"/>
            <a:chExt cx="281320" cy="282391"/>
          </a:xfrm>
        </p:grpSpPr>
        <p:sp>
          <p:nvSpPr>
            <p:cNvPr id="821" name="Google Shape;821;p60"/>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22" name="Google Shape;822;p60"/>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823" name="Google Shape;823;p60"/>
          <p:cNvPicPr preferRelativeResize="0"/>
          <p:nvPr/>
        </p:nvPicPr>
        <p:blipFill rotWithShape="1">
          <a:blip r:embed="rId7">
            <a:alphaModFix/>
          </a:blip>
          <a:srcRect b="0" l="0" r="0" t="0"/>
          <a:stretch/>
        </p:blipFill>
        <p:spPr>
          <a:xfrm>
            <a:off x="1504950" y="4658654"/>
            <a:ext cx="185286" cy="177874"/>
          </a:xfrm>
          <a:prstGeom prst="rect">
            <a:avLst/>
          </a:prstGeom>
          <a:noFill/>
          <a:ln>
            <a:noFill/>
          </a:ln>
        </p:spPr>
      </p:pic>
      <p:pic>
        <p:nvPicPr>
          <p:cNvPr id="824" name="Google Shape;824;p60"/>
          <p:cNvPicPr preferRelativeResize="0"/>
          <p:nvPr/>
        </p:nvPicPr>
        <p:blipFill rotWithShape="1">
          <a:blip r:embed="rId8">
            <a:alphaModFix/>
          </a:blip>
          <a:srcRect b="4971" l="0" r="0" t="0"/>
          <a:stretch/>
        </p:blipFill>
        <p:spPr>
          <a:xfrm>
            <a:off x="1597593" y="1128587"/>
            <a:ext cx="5903235" cy="2741664"/>
          </a:xfrm>
          <a:prstGeom prst="roundRect">
            <a:avLst>
              <a:gd fmla="val 17055" name="adj"/>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1" name="Google Shape;831;p61"/>
          <p:cNvSpPr txBox="1"/>
          <p:nvPr/>
        </p:nvSpPr>
        <p:spPr>
          <a:xfrm>
            <a:off x="1008062" y="3169972"/>
            <a:ext cx="7274090"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CIUDADANÍA EN EL SIGLO XXI: </a:t>
            </a:r>
            <a:r>
              <a:rPr b="1" i="0" lang="es-ES" sz="2800" u="none" cap="none" strike="noStrike">
                <a:solidFill>
                  <a:schemeClr val="lt1"/>
                </a:solidFill>
                <a:latin typeface="Arial"/>
                <a:ea typeface="Arial"/>
                <a:cs typeface="Arial"/>
                <a:sym typeface="Arial"/>
              </a:rPr>
              <a:t>CIUDADANÍA DIGITAL </a:t>
            </a:r>
            <a:endParaRPr b="0" i="0" sz="1400" u="none" cap="none" strike="noStrike">
              <a:solidFill>
                <a:srgbClr val="000000"/>
              </a:solidFill>
              <a:latin typeface="Arial"/>
              <a:ea typeface="Arial"/>
              <a:cs typeface="Arial"/>
              <a:sym typeface="Arial"/>
            </a:endParaRPr>
          </a:p>
        </p:txBody>
      </p:sp>
      <p:pic>
        <p:nvPicPr>
          <p:cNvPr id="832" name="Google Shape;832;p61"/>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2"/>
          <p:cNvSpPr txBox="1"/>
          <p:nvPr/>
        </p:nvSpPr>
        <p:spPr>
          <a:xfrm>
            <a:off x="506702" y="916277"/>
            <a:ext cx="8168986" cy="1554272"/>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¿QUÉ ENTENDEMOS POR CIUDADANÍA DIGITAL?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“Es el conjunto de conocimientos, habilidades y actitudes fundamentales para que niños, jóvenes y adultos se desenvuelvan en una sociedad democrática a través del uso de las Tecnologías de Información y Comunicación, de manera responsable, informada, segura, ética, libre y participativa, ejerciendo y reconociendo sus derechos digitales y comprendiendo el impacto de estas en su vida personal y su entorno”.</a:t>
            </a:r>
            <a:endParaRPr b="0" i="0" sz="1400" u="none" cap="none" strike="noStrike">
              <a:solidFill>
                <a:srgbClr val="000000"/>
              </a:solidFill>
              <a:latin typeface="Arial"/>
              <a:ea typeface="Arial"/>
              <a:cs typeface="Arial"/>
              <a:sym typeface="Arial"/>
            </a:endParaRPr>
          </a:p>
        </p:txBody>
      </p:sp>
      <p:sp>
        <p:nvSpPr>
          <p:cNvPr id="839" name="Google Shape;839;p62"/>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XXI: CIUDADANÍA DIGITAL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3"/>
          <p:cNvSpPr txBox="1"/>
          <p:nvPr/>
        </p:nvSpPr>
        <p:spPr>
          <a:xfrm>
            <a:off x="507031" y="916607"/>
            <a:ext cx="4649638" cy="569387"/>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DIMENSIONES   </a:t>
            </a:r>
            <a:endParaRPr b="0" i="0" sz="1400" u="none" cap="none" strike="noStrike">
              <a:solidFill>
                <a:srgbClr val="000000"/>
              </a:solidFill>
              <a:latin typeface="Arial"/>
              <a:ea typeface="Arial"/>
              <a:cs typeface="Arial"/>
              <a:sym typeface="Arial"/>
            </a:endParaRPr>
          </a:p>
          <a:p>
            <a:pPr indent="-355600" lvl="0" marL="35877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Existen cinco dimensiones: </a:t>
            </a:r>
            <a:endParaRPr b="0" i="0" sz="1400" u="none" cap="none" strike="noStrike">
              <a:solidFill>
                <a:srgbClr val="000000"/>
              </a:solidFill>
              <a:latin typeface="Arial"/>
              <a:ea typeface="Arial"/>
              <a:cs typeface="Arial"/>
              <a:sym typeface="Arial"/>
            </a:endParaRPr>
          </a:p>
        </p:txBody>
      </p:sp>
      <p:pic>
        <p:nvPicPr>
          <p:cNvPr descr="Interfaz de usuario gráfica, Aplicación&#10;&#10;Descripción generada automáticamente" id="846" name="Google Shape;846;p63"/>
          <p:cNvPicPr preferRelativeResize="0"/>
          <p:nvPr/>
        </p:nvPicPr>
        <p:blipFill rotWithShape="1">
          <a:blip r:embed="rId3">
            <a:alphaModFix/>
          </a:blip>
          <a:srcRect b="0" l="0" r="0" t="0"/>
          <a:stretch/>
        </p:blipFill>
        <p:spPr>
          <a:xfrm>
            <a:off x="4766270" y="922922"/>
            <a:ext cx="3909417" cy="3772220"/>
          </a:xfrm>
          <a:prstGeom prst="rect">
            <a:avLst/>
          </a:prstGeom>
          <a:noFill/>
          <a:ln>
            <a:noFill/>
          </a:ln>
        </p:spPr>
      </p:pic>
      <p:sp>
        <p:nvSpPr>
          <p:cNvPr id="847" name="Google Shape;847;p63"/>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XXI: CIUDADANÍA DIGITAL </a:t>
            </a:r>
            <a:endParaRPr b="0" i="0" sz="1400" u="none" cap="none" strike="noStrike">
              <a:solidFill>
                <a:srgbClr val="000000"/>
              </a:solidFill>
              <a:latin typeface="Arial"/>
              <a:ea typeface="Arial"/>
              <a:cs typeface="Arial"/>
              <a:sym typeface="Arial"/>
            </a:endParaRPr>
          </a:p>
        </p:txBody>
      </p:sp>
      <p:sp>
        <p:nvSpPr>
          <p:cNvPr id="848" name="Google Shape;848;p63"/>
          <p:cNvSpPr/>
          <p:nvPr/>
        </p:nvSpPr>
        <p:spPr>
          <a:xfrm>
            <a:off x="1286791" y="1705935"/>
            <a:ext cx="3105822" cy="461665"/>
          </a:xfrm>
          <a:prstGeom prst="rect">
            <a:avLst/>
          </a:prstGeom>
          <a:noFill/>
          <a:ln>
            <a:noFill/>
          </a:ln>
        </p:spPr>
        <p:txBody>
          <a:bodyPr anchorCtr="0" anchor="t" bIns="0" lIns="0" spcFirstLastPara="1" rIns="0" wrap="square" tIns="0">
            <a:spAutoFit/>
          </a:bodyPr>
          <a:lstStyle/>
          <a:p>
            <a:pPr indent="0" lvl="0" marL="7938"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Sociedad de la información/del conocimiento. </a:t>
            </a:r>
            <a:endParaRPr b="0" i="0" sz="1400" u="none" cap="none" strike="noStrike">
              <a:solidFill>
                <a:srgbClr val="000000"/>
              </a:solidFill>
              <a:latin typeface="Arial"/>
              <a:ea typeface="Arial"/>
              <a:cs typeface="Arial"/>
              <a:sym typeface="Arial"/>
            </a:endParaRPr>
          </a:p>
        </p:txBody>
      </p:sp>
      <p:sp>
        <p:nvSpPr>
          <p:cNvPr id="849" name="Google Shape;849;p63"/>
          <p:cNvSpPr/>
          <p:nvPr/>
        </p:nvSpPr>
        <p:spPr>
          <a:xfrm>
            <a:off x="512315" y="1637886"/>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EE4639"/>
                </a:solidFill>
                <a:latin typeface="Calibri"/>
                <a:ea typeface="Calibri"/>
                <a:cs typeface="Calibri"/>
                <a:sym typeface="Calibri"/>
              </a:rPr>
              <a:t>01</a:t>
            </a:r>
            <a:endParaRPr b="1" i="0" sz="2400" u="none" cap="none" strike="noStrike">
              <a:solidFill>
                <a:srgbClr val="EE4639"/>
              </a:solidFill>
              <a:latin typeface="Calibri"/>
              <a:ea typeface="Calibri"/>
              <a:cs typeface="Calibri"/>
              <a:sym typeface="Calibri"/>
            </a:endParaRPr>
          </a:p>
        </p:txBody>
      </p:sp>
      <p:cxnSp>
        <p:nvCxnSpPr>
          <p:cNvPr id="850" name="Google Shape;850;p63"/>
          <p:cNvCxnSpPr>
            <a:endCxn id="851" idx="0"/>
          </p:cNvCxnSpPr>
          <p:nvPr/>
        </p:nvCxnSpPr>
        <p:spPr>
          <a:xfrm>
            <a:off x="1068340" y="1763761"/>
            <a:ext cx="0" cy="2585100"/>
          </a:xfrm>
          <a:prstGeom prst="straightConnector1">
            <a:avLst/>
          </a:prstGeom>
          <a:noFill/>
          <a:ln cap="flat" cmpd="sng" w="12700">
            <a:solidFill>
              <a:srgbClr val="EE4639"/>
            </a:solidFill>
            <a:prstDash val="solid"/>
            <a:round/>
            <a:headEnd len="sm" w="sm" type="none"/>
            <a:tailEnd len="sm" w="sm" type="none"/>
          </a:ln>
        </p:spPr>
      </p:cxnSp>
      <p:grpSp>
        <p:nvGrpSpPr>
          <p:cNvPr id="852" name="Google Shape;852;p63"/>
          <p:cNvGrpSpPr/>
          <p:nvPr/>
        </p:nvGrpSpPr>
        <p:grpSpPr>
          <a:xfrm>
            <a:off x="997944" y="1741925"/>
            <a:ext cx="140792" cy="140258"/>
            <a:chOff x="3427964" y="2244682"/>
            <a:chExt cx="225891" cy="225034"/>
          </a:xfrm>
        </p:grpSpPr>
        <p:sp>
          <p:nvSpPr>
            <p:cNvPr id="853" name="Google Shape;853;p63"/>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4" name="Google Shape;854;p63"/>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55" name="Google Shape;855;p63"/>
          <p:cNvSpPr/>
          <p:nvPr/>
        </p:nvSpPr>
        <p:spPr>
          <a:xfrm>
            <a:off x="1286791" y="2342829"/>
            <a:ext cx="3105822" cy="646331"/>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Ecosistema digital: tecnologías de información y comunicación y otras tecnologías.</a:t>
            </a:r>
            <a:endParaRPr b="0" i="0" sz="1400" u="none" cap="none" strike="noStrike">
              <a:solidFill>
                <a:srgbClr val="000000"/>
              </a:solidFill>
              <a:latin typeface="Arial"/>
              <a:ea typeface="Arial"/>
              <a:cs typeface="Arial"/>
              <a:sym typeface="Arial"/>
            </a:endParaRPr>
          </a:p>
        </p:txBody>
      </p:sp>
      <p:sp>
        <p:nvSpPr>
          <p:cNvPr id="856" name="Google Shape;856;p63"/>
          <p:cNvSpPr/>
          <p:nvPr/>
        </p:nvSpPr>
        <p:spPr>
          <a:xfrm>
            <a:off x="512315" y="2274780"/>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EE4639"/>
                </a:solidFill>
                <a:latin typeface="Calibri"/>
                <a:ea typeface="Calibri"/>
                <a:cs typeface="Calibri"/>
                <a:sym typeface="Calibri"/>
              </a:rPr>
              <a:t>02</a:t>
            </a:r>
            <a:endParaRPr b="1" i="0" sz="2400" u="none" cap="none" strike="noStrike">
              <a:solidFill>
                <a:srgbClr val="EE4639"/>
              </a:solidFill>
              <a:latin typeface="Calibri"/>
              <a:ea typeface="Calibri"/>
              <a:cs typeface="Calibri"/>
              <a:sym typeface="Calibri"/>
            </a:endParaRPr>
          </a:p>
        </p:txBody>
      </p:sp>
      <p:grpSp>
        <p:nvGrpSpPr>
          <p:cNvPr id="857" name="Google Shape;857;p63"/>
          <p:cNvGrpSpPr/>
          <p:nvPr/>
        </p:nvGrpSpPr>
        <p:grpSpPr>
          <a:xfrm>
            <a:off x="997944" y="2378819"/>
            <a:ext cx="140792" cy="140258"/>
            <a:chOff x="3427964" y="2244682"/>
            <a:chExt cx="225891" cy="225034"/>
          </a:xfrm>
        </p:grpSpPr>
        <p:sp>
          <p:nvSpPr>
            <p:cNvPr id="858" name="Google Shape;858;p63"/>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9" name="Google Shape;859;p63"/>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60" name="Google Shape;860;p63"/>
          <p:cNvSpPr/>
          <p:nvPr/>
        </p:nvSpPr>
        <p:spPr>
          <a:xfrm>
            <a:off x="1286791" y="3158709"/>
            <a:ext cx="3105822" cy="230832"/>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Competencias digitales. </a:t>
            </a:r>
            <a:endParaRPr b="0" i="0" sz="1400" u="none" cap="none" strike="noStrike">
              <a:solidFill>
                <a:srgbClr val="000000"/>
              </a:solidFill>
              <a:latin typeface="Arial"/>
              <a:ea typeface="Arial"/>
              <a:cs typeface="Arial"/>
              <a:sym typeface="Arial"/>
            </a:endParaRPr>
          </a:p>
        </p:txBody>
      </p:sp>
      <p:sp>
        <p:nvSpPr>
          <p:cNvPr id="861" name="Google Shape;861;p63"/>
          <p:cNvSpPr/>
          <p:nvPr/>
        </p:nvSpPr>
        <p:spPr>
          <a:xfrm>
            <a:off x="512315" y="3090660"/>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EE4639"/>
                </a:solidFill>
                <a:latin typeface="Calibri"/>
                <a:ea typeface="Calibri"/>
                <a:cs typeface="Calibri"/>
                <a:sym typeface="Calibri"/>
              </a:rPr>
              <a:t>03</a:t>
            </a:r>
            <a:endParaRPr b="1" i="0" sz="2400" u="none" cap="none" strike="noStrike">
              <a:solidFill>
                <a:srgbClr val="EE4639"/>
              </a:solidFill>
              <a:latin typeface="Calibri"/>
              <a:ea typeface="Calibri"/>
              <a:cs typeface="Calibri"/>
              <a:sym typeface="Calibri"/>
            </a:endParaRPr>
          </a:p>
        </p:txBody>
      </p:sp>
      <p:grpSp>
        <p:nvGrpSpPr>
          <p:cNvPr id="862" name="Google Shape;862;p63"/>
          <p:cNvGrpSpPr/>
          <p:nvPr/>
        </p:nvGrpSpPr>
        <p:grpSpPr>
          <a:xfrm>
            <a:off x="997944" y="3194699"/>
            <a:ext cx="140792" cy="140258"/>
            <a:chOff x="3427964" y="2244682"/>
            <a:chExt cx="225891" cy="225034"/>
          </a:xfrm>
        </p:grpSpPr>
        <p:sp>
          <p:nvSpPr>
            <p:cNvPr id="863" name="Google Shape;863;p63"/>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4" name="Google Shape;864;p63"/>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65" name="Google Shape;865;p63"/>
          <p:cNvSpPr/>
          <p:nvPr/>
        </p:nvSpPr>
        <p:spPr>
          <a:xfrm>
            <a:off x="1286791" y="3629541"/>
            <a:ext cx="3105822" cy="461665"/>
          </a:xfrm>
          <a:prstGeom prst="rect">
            <a:avLst/>
          </a:prstGeom>
          <a:noFill/>
          <a:ln>
            <a:noFill/>
          </a:ln>
        </p:spPr>
        <p:txBody>
          <a:bodyPr anchorCtr="0" anchor="t" bIns="0" lIns="0" spcFirstLastPara="1" rIns="0" wrap="square" tIns="0">
            <a:spAutoFit/>
          </a:bodyPr>
          <a:lstStyle/>
          <a:p>
            <a:pPr indent="0" lvl="0" marL="7938"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Valores y ética, derechos humanos y derechos ciudadanos. </a:t>
            </a:r>
            <a:endParaRPr b="0" i="0" sz="1400" u="none" cap="none" strike="noStrike">
              <a:solidFill>
                <a:srgbClr val="000000"/>
              </a:solidFill>
              <a:latin typeface="Arial"/>
              <a:ea typeface="Arial"/>
              <a:cs typeface="Arial"/>
              <a:sym typeface="Arial"/>
            </a:endParaRPr>
          </a:p>
        </p:txBody>
      </p:sp>
      <p:sp>
        <p:nvSpPr>
          <p:cNvPr id="866" name="Google Shape;866;p63"/>
          <p:cNvSpPr/>
          <p:nvPr/>
        </p:nvSpPr>
        <p:spPr>
          <a:xfrm>
            <a:off x="512315" y="356149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EE4639"/>
                </a:solidFill>
                <a:latin typeface="Calibri"/>
                <a:ea typeface="Calibri"/>
                <a:cs typeface="Calibri"/>
                <a:sym typeface="Calibri"/>
              </a:rPr>
              <a:t>04</a:t>
            </a:r>
            <a:endParaRPr b="1" i="0" sz="2400" u="none" cap="none" strike="noStrike">
              <a:solidFill>
                <a:srgbClr val="EE4639"/>
              </a:solidFill>
              <a:latin typeface="Calibri"/>
              <a:ea typeface="Calibri"/>
              <a:cs typeface="Calibri"/>
              <a:sym typeface="Calibri"/>
            </a:endParaRPr>
          </a:p>
        </p:txBody>
      </p:sp>
      <p:grpSp>
        <p:nvGrpSpPr>
          <p:cNvPr id="867" name="Google Shape;867;p63"/>
          <p:cNvGrpSpPr/>
          <p:nvPr/>
        </p:nvGrpSpPr>
        <p:grpSpPr>
          <a:xfrm>
            <a:off x="997944" y="3665531"/>
            <a:ext cx="140792" cy="140258"/>
            <a:chOff x="3427964" y="2244682"/>
            <a:chExt cx="225891" cy="225034"/>
          </a:xfrm>
        </p:grpSpPr>
        <p:sp>
          <p:nvSpPr>
            <p:cNvPr id="868" name="Google Shape;868;p63"/>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9" name="Google Shape;869;p63"/>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70" name="Google Shape;870;p63"/>
          <p:cNvSpPr/>
          <p:nvPr/>
        </p:nvSpPr>
        <p:spPr>
          <a:xfrm>
            <a:off x="1286791" y="4312871"/>
            <a:ext cx="3105822" cy="692497"/>
          </a:xfrm>
          <a:prstGeom prst="rect">
            <a:avLst/>
          </a:prstGeom>
          <a:noFill/>
          <a:ln>
            <a:noFill/>
          </a:ln>
        </p:spPr>
        <p:txBody>
          <a:bodyPr anchorCtr="0" anchor="t" bIns="0" lIns="0" spcFirstLastPara="1" rIns="0" wrap="square" tIns="0">
            <a:spAutoFit/>
          </a:bodyPr>
          <a:lstStyle/>
          <a:p>
            <a:pPr indent="0" lvl="0" marL="7938"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alibri"/>
                <a:ea typeface="Calibri"/>
                <a:cs typeface="Calibri"/>
                <a:sym typeface="Calibri"/>
              </a:rPr>
              <a:t>Impacto TIC en la sociedad: desarrollo social, educación, cultura, economía, trabajo, sector público y empresas. </a:t>
            </a:r>
            <a:endParaRPr b="0" i="0" sz="1400" u="none" cap="none" strike="noStrike">
              <a:solidFill>
                <a:srgbClr val="000000"/>
              </a:solidFill>
              <a:latin typeface="Arial"/>
              <a:ea typeface="Arial"/>
              <a:cs typeface="Arial"/>
              <a:sym typeface="Arial"/>
            </a:endParaRPr>
          </a:p>
        </p:txBody>
      </p:sp>
      <p:sp>
        <p:nvSpPr>
          <p:cNvPr id="871" name="Google Shape;871;p63"/>
          <p:cNvSpPr/>
          <p:nvPr/>
        </p:nvSpPr>
        <p:spPr>
          <a:xfrm>
            <a:off x="512315" y="4244822"/>
            <a:ext cx="400819"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2400"/>
              <a:buFont typeface="Arial"/>
              <a:buNone/>
            </a:pPr>
            <a:r>
              <a:rPr b="1" i="0" lang="es-ES" sz="2400" u="none" cap="none" strike="noStrike">
                <a:solidFill>
                  <a:srgbClr val="EE4639"/>
                </a:solidFill>
                <a:latin typeface="Calibri"/>
                <a:ea typeface="Calibri"/>
                <a:cs typeface="Calibri"/>
                <a:sym typeface="Calibri"/>
              </a:rPr>
              <a:t>05</a:t>
            </a:r>
            <a:endParaRPr b="1" i="0" sz="2400" u="none" cap="none" strike="noStrike">
              <a:solidFill>
                <a:srgbClr val="EE4639"/>
              </a:solidFill>
              <a:latin typeface="Calibri"/>
              <a:ea typeface="Calibri"/>
              <a:cs typeface="Calibri"/>
              <a:sym typeface="Calibri"/>
            </a:endParaRPr>
          </a:p>
        </p:txBody>
      </p:sp>
      <p:grpSp>
        <p:nvGrpSpPr>
          <p:cNvPr id="872" name="Google Shape;872;p63"/>
          <p:cNvGrpSpPr/>
          <p:nvPr/>
        </p:nvGrpSpPr>
        <p:grpSpPr>
          <a:xfrm>
            <a:off x="997944" y="4348861"/>
            <a:ext cx="140792" cy="140258"/>
            <a:chOff x="3427964" y="2244682"/>
            <a:chExt cx="225891" cy="225034"/>
          </a:xfrm>
        </p:grpSpPr>
        <p:sp>
          <p:nvSpPr>
            <p:cNvPr id="851" name="Google Shape;851;p63"/>
            <p:cNvSpPr/>
            <p:nvPr/>
          </p:nvSpPr>
          <p:spPr>
            <a:xfrm>
              <a:off x="3427964" y="2244682"/>
              <a:ext cx="225891" cy="225034"/>
            </a:xfrm>
            <a:prstGeom prst="ellipse">
              <a:avLst/>
            </a:prstGeom>
            <a:solidFill>
              <a:schemeClr val="lt1"/>
            </a:solidFill>
            <a:ln cap="flat" cmpd="sng" w="19050">
              <a:solidFill>
                <a:srgbClr val="EE46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3" name="Google Shape;873;p63"/>
            <p:cNvSpPr/>
            <p:nvPr/>
          </p:nvSpPr>
          <p:spPr>
            <a:xfrm>
              <a:off x="3482167" y="2298680"/>
              <a:ext cx="117483" cy="117037"/>
            </a:xfrm>
            <a:prstGeom prst="ellipse">
              <a:avLst/>
            </a:prstGeom>
            <a:solidFill>
              <a:srgbClr val="EE46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74" name="Google Shape;874;p63"/>
          <p:cNvSpPr txBox="1"/>
          <p:nvPr/>
        </p:nvSpPr>
        <p:spPr>
          <a:xfrm flipH="1">
            <a:off x="4751387" y="4877208"/>
            <a:ext cx="3924299" cy="355034"/>
          </a:xfrm>
          <a:prstGeom prst="rect">
            <a:avLst/>
          </a:prstGeom>
          <a:noFill/>
          <a:ln>
            <a:noFill/>
          </a:ln>
        </p:spPr>
        <p:txBody>
          <a:bodyPr anchorCtr="0" anchor="t" bIns="0" lIns="0" spcFirstLastPara="1" rIns="0" wrap="square" tIns="4680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Pertenecer a un ecosistema digital es estar consciente de su permanente cambio. </a:t>
            </a:r>
            <a:r>
              <a:rPr b="0" i="0" lang="es-ES" sz="1000" u="none" cap="none" strike="noStrike">
                <a:solidFill>
                  <a:schemeClr val="dk1"/>
                </a:solidFill>
                <a:latin typeface="Calibri"/>
                <a:ea typeface="Calibri"/>
                <a:cs typeface="Calibri"/>
                <a:sym typeface="Calibri"/>
              </a:rPr>
              <a:t>(Crédito: Internet)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4"/>
          <p:cNvSpPr txBox="1"/>
          <p:nvPr/>
        </p:nvSpPr>
        <p:spPr>
          <a:xfrm>
            <a:off x="506458" y="919003"/>
            <a:ext cx="6295441" cy="5693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9 ELEMENTOS DE LA CIUDADANÍA DIGITAL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0" lang="es-ES" sz="1600" u="none" cap="none" strike="noStrike">
                <a:solidFill>
                  <a:srgbClr val="262626"/>
                </a:solidFill>
                <a:latin typeface="Calibri"/>
                <a:ea typeface="Calibri"/>
                <a:cs typeface="Calibri"/>
                <a:sym typeface="Calibri"/>
              </a:rPr>
              <a:t>Mientras más elementos manejemos seremos mejores ciudadanos digitales. </a:t>
            </a:r>
            <a:endParaRPr b="0" i="0" sz="1400" u="none" cap="none" strike="noStrike">
              <a:solidFill>
                <a:srgbClr val="000000"/>
              </a:solidFill>
              <a:latin typeface="Arial"/>
              <a:ea typeface="Arial"/>
              <a:cs typeface="Arial"/>
              <a:sym typeface="Arial"/>
            </a:endParaRPr>
          </a:p>
        </p:txBody>
      </p:sp>
      <p:sp>
        <p:nvSpPr>
          <p:cNvPr id="881" name="Google Shape;881;p64"/>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CIUDADANÍA EN EL SIGLO XXI: CIUDADANÍA DIGITAL </a:t>
            </a:r>
            <a:endParaRPr b="0" i="0" sz="1400" u="none" cap="none" strike="noStrike">
              <a:solidFill>
                <a:srgbClr val="000000"/>
              </a:solidFill>
              <a:latin typeface="Arial"/>
              <a:ea typeface="Arial"/>
              <a:cs typeface="Arial"/>
              <a:sym typeface="Arial"/>
            </a:endParaRPr>
          </a:p>
        </p:txBody>
      </p:sp>
      <p:grpSp>
        <p:nvGrpSpPr>
          <p:cNvPr id="882" name="Google Shape;882;p64"/>
          <p:cNvGrpSpPr/>
          <p:nvPr/>
        </p:nvGrpSpPr>
        <p:grpSpPr>
          <a:xfrm>
            <a:off x="503238" y="1812925"/>
            <a:ext cx="8172450" cy="1513462"/>
            <a:chOff x="923826" y="1696825"/>
            <a:chExt cx="7774383" cy="1376313"/>
          </a:xfrm>
        </p:grpSpPr>
        <p:sp>
          <p:nvSpPr>
            <p:cNvPr id="883" name="Google Shape;883;p64"/>
            <p:cNvSpPr/>
            <p:nvPr/>
          </p:nvSpPr>
          <p:spPr>
            <a:xfrm>
              <a:off x="923826" y="1696825"/>
              <a:ext cx="1497761" cy="1376313"/>
            </a:xfrm>
            <a:prstGeom prst="roundRect">
              <a:avLst>
                <a:gd fmla="val 9097" name="adj"/>
              </a:avLst>
            </a:prstGeom>
            <a:solidFill>
              <a:srgbClr val="16A08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lt1"/>
                  </a:solidFill>
                  <a:latin typeface="Calibri"/>
                  <a:ea typeface="Calibri"/>
                  <a:cs typeface="Calibri"/>
                  <a:sym typeface="Calibri"/>
                </a:rPr>
                <a:t>Acceso Digital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rPr b="0" i="0" lang="es-ES" sz="1050" u="none" cap="none" strike="noStrike">
                  <a:solidFill>
                    <a:schemeClr val="lt1"/>
                  </a:solidFill>
                  <a:latin typeface="Calibri"/>
                  <a:ea typeface="Calibri"/>
                  <a:cs typeface="Calibri"/>
                  <a:sym typeface="Calibri"/>
                </a:rPr>
                <a:t>Completa participación electrónica en </a:t>
              </a:r>
              <a:br>
                <a:rPr b="0" i="0" lang="es-ES" sz="1050" u="none" cap="none" strike="noStrike">
                  <a:solidFill>
                    <a:schemeClr val="lt1"/>
                  </a:solidFill>
                  <a:latin typeface="Calibri"/>
                  <a:ea typeface="Calibri"/>
                  <a:cs typeface="Calibri"/>
                  <a:sym typeface="Calibri"/>
                </a:rPr>
              </a:br>
              <a:r>
                <a:rPr b="0" i="0" lang="es-ES" sz="1050" u="none" cap="none" strike="noStrike">
                  <a:solidFill>
                    <a:schemeClr val="lt1"/>
                  </a:solidFill>
                  <a:latin typeface="Calibri"/>
                  <a:ea typeface="Calibri"/>
                  <a:cs typeface="Calibri"/>
                  <a:sym typeface="Calibri"/>
                </a:rPr>
                <a:t>la sociedad</a:t>
              </a:r>
              <a:endParaRPr b="0" i="0" sz="1400" u="none" cap="none" strike="noStrike">
                <a:solidFill>
                  <a:srgbClr val="000000"/>
                </a:solidFill>
                <a:latin typeface="Arial"/>
                <a:ea typeface="Arial"/>
                <a:cs typeface="Arial"/>
                <a:sym typeface="Arial"/>
              </a:endParaRPr>
            </a:p>
          </p:txBody>
        </p:sp>
        <p:sp>
          <p:nvSpPr>
            <p:cNvPr id="884" name="Google Shape;884;p64"/>
            <p:cNvSpPr/>
            <p:nvPr/>
          </p:nvSpPr>
          <p:spPr>
            <a:xfrm>
              <a:off x="2492982" y="1696825"/>
              <a:ext cx="1497761" cy="1376313"/>
            </a:xfrm>
            <a:prstGeom prst="roundRect">
              <a:avLst>
                <a:gd fmla="val 9097" name="adj"/>
              </a:avLst>
            </a:prstGeom>
            <a:solidFill>
              <a:srgbClr val="92C34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lt1"/>
                  </a:solidFill>
                  <a:latin typeface="Calibri"/>
                  <a:ea typeface="Calibri"/>
                  <a:cs typeface="Calibri"/>
                  <a:sym typeface="Calibri"/>
                </a:rPr>
                <a:t>Comercio Digital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rPr b="0" i="0" lang="es-ES" sz="1050" u="none" cap="none" strike="noStrike">
                  <a:solidFill>
                    <a:schemeClr val="lt1"/>
                  </a:solidFill>
                  <a:latin typeface="Calibri"/>
                  <a:ea typeface="Calibri"/>
                  <a:cs typeface="Calibri"/>
                  <a:sym typeface="Calibri"/>
                </a:rPr>
                <a:t>Compra y venta de los productos a través de medios electrónicos</a:t>
              </a:r>
              <a:endParaRPr b="0" i="0" sz="1400" u="none" cap="none" strike="noStrike">
                <a:solidFill>
                  <a:srgbClr val="000000"/>
                </a:solidFill>
                <a:latin typeface="Arial"/>
                <a:ea typeface="Arial"/>
                <a:cs typeface="Arial"/>
                <a:sym typeface="Arial"/>
              </a:endParaRPr>
            </a:p>
          </p:txBody>
        </p:sp>
        <p:sp>
          <p:nvSpPr>
            <p:cNvPr id="885" name="Google Shape;885;p64"/>
            <p:cNvSpPr/>
            <p:nvPr/>
          </p:nvSpPr>
          <p:spPr>
            <a:xfrm>
              <a:off x="4062138" y="1696825"/>
              <a:ext cx="1497761" cy="1376313"/>
            </a:xfrm>
            <a:prstGeom prst="roundRect">
              <a:avLst>
                <a:gd fmla="val 9097" name="adj"/>
              </a:avLst>
            </a:prstGeom>
            <a:solidFill>
              <a:srgbClr val="538CD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lt1"/>
                  </a:solidFill>
                  <a:latin typeface="Calibri"/>
                  <a:ea typeface="Calibri"/>
                  <a:cs typeface="Calibri"/>
                  <a:sym typeface="Calibri"/>
                </a:rPr>
                <a:t>Comunicación Digital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rPr b="0" i="0" lang="es-ES" sz="1050" u="none" cap="none" strike="noStrike">
                  <a:solidFill>
                    <a:schemeClr val="lt1"/>
                  </a:solidFill>
                  <a:latin typeface="Calibri"/>
                  <a:ea typeface="Calibri"/>
                  <a:cs typeface="Calibri"/>
                  <a:sym typeface="Calibri"/>
                </a:rPr>
                <a:t>Compra y venta de los productos a través de medios electrónicos</a:t>
              </a:r>
              <a:endParaRPr b="0" i="0" sz="1400" u="none" cap="none" strike="noStrike">
                <a:solidFill>
                  <a:srgbClr val="000000"/>
                </a:solidFill>
                <a:latin typeface="Arial"/>
                <a:ea typeface="Arial"/>
                <a:cs typeface="Arial"/>
                <a:sym typeface="Arial"/>
              </a:endParaRPr>
            </a:p>
          </p:txBody>
        </p:sp>
        <p:sp>
          <p:nvSpPr>
            <p:cNvPr id="886" name="Google Shape;886;p64"/>
            <p:cNvSpPr/>
            <p:nvPr/>
          </p:nvSpPr>
          <p:spPr>
            <a:xfrm>
              <a:off x="5631293" y="1696825"/>
              <a:ext cx="1497761" cy="1376313"/>
            </a:xfrm>
            <a:prstGeom prst="roundRect">
              <a:avLst>
                <a:gd fmla="val 9097" name="adj"/>
              </a:avLst>
            </a:prstGeom>
            <a:solidFill>
              <a:srgbClr val="FEC21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lt1"/>
                  </a:solidFill>
                  <a:latin typeface="Calibri"/>
                  <a:ea typeface="Calibri"/>
                  <a:cs typeface="Calibri"/>
                  <a:sym typeface="Calibri"/>
                </a:rPr>
                <a:t>Alfabetización Digital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rPr b="0" i="0" lang="es-ES" sz="1050" u="none" cap="none" strike="noStrike">
                  <a:solidFill>
                    <a:schemeClr val="lt1"/>
                  </a:solidFill>
                  <a:latin typeface="Calibri"/>
                  <a:ea typeface="Calibri"/>
                  <a:cs typeface="Calibri"/>
                  <a:sym typeface="Calibri"/>
                </a:rPr>
                <a:t>Proceso de enseñanza y aprendizaje acerca de la tecnología y su uso</a:t>
              </a:r>
              <a:endParaRPr b="0" i="0" sz="1400" u="none" cap="none" strike="noStrike">
                <a:solidFill>
                  <a:srgbClr val="000000"/>
                </a:solidFill>
                <a:latin typeface="Arial"/>
                <a:ea typeface="Arial"/>
                <a:cs typeface="Arial"/>
                <a:sym typeface="Arial"/>
              </a:endParaRPr>
            </a:p>
          </p:txBody>
        </p:sp>
        <p:sp>
          <p:nvSpPr>
            <p:cNvPr id="887" name="Google Shape;887;p64"/>
            <p:cNvSpPr/>
            <p:nvPr/>
          </p:nvSpPr>
          <p:spPr>
            <a:xfrm>
              <a:off x="7200448" y="1696825"/>
              <a:ext cx="1497761" cy="1376313"/>
            </a:xfrm>
            <a:prstGeom prst="roundRect">
              <a:avLst>
                <a:gd fmla="val 9097" name="adj"/>
              </a:avLst>
            </a:prstGeom>
            <a:solidFill>
              <a:srgbClr val="FF782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lt1"/>
                  </a:solidFill>
                  <a:latin typeface="Calibri"/>
                  <a:ea typeface="Calibri"/>
                  <a:cs typeface="Calibri"/>
                  <a:sym typeface="Calibri"/>
                </a:rPr>
                <a:t>Etiqueta Digital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rPr b="0" i="0" lang="es-ES" sz="1050" u="none" cap="none" strike="noStrike">
                  <a:solidFill>
                    <a:schemeClr val="lt1"/>
                  </a:solidFill>
                  <a:latin typeface="Calibri"/>
                  <a:ea typeface="Calibri"/>
                  <a:cs typeface="Calibri"/>
                  <a:sym typeface="Calibri"/>
                </a:rPr>
                <a:t>Estándares electrónicos </a:t>
              </a:r>
              <a:br>
                <a:rPr b="0" i="0" lang="es-ES" sz="1050" u="none" cap="none" strike="noStrike">
                  <a:solidFill>
                    <a:schemeClr val="lt1"/>
                  </a:solidFill>
                  <a:latin typeface="Calibri"/>
                  <a:ea typeface="Calibri"/>
                  <a:cs typeface="Calibri"/>
                  <a:sym typeface="Calibri"/>
                </a:rPr>
              </a:br>
              <a:r>
                <a:rPr b="0" i="0" lang="es-ES" sz="1050" u="none" cap="none" strike="noStrike">
                  <a:solidFill>
                    <a:schemeClr val="lt1"/>
                  </a:solidFill>
                  <a:latin typeface="Calibri"/>
                  <a:ea typeface="Calibri"/>
                  <a:cs typeface="Calibri"/>
                  <a:sym typeface="Calibri"/>
                </a:rPr>
                <a:t>de conducta o procedimiento</a:t>
              </a:r>
              <a:endParaRPr b="0" i="0" sz="1400" u="none" cap="none" strike="noStrike">
                <a:solidFill>
                  <a:srgbClr val="000000"/>
                </a:solidFill>
                <a:latin typeface="Arial"/>
                <a:ea typeface="Arial"/>
                <a:cs typeface="Arial"/>
                <a:sym typeface="Arial"/>
              </a:endParaRPr>
            </a:p>
          </p:txBody>
        </p:sp>
      </p:grpSp>
      <p:grpSp>
        <p:nvGrpSpPr>
          <p:cNvPr id="888" name="Google Shape;888;p64"/>
          <p:cNvGrpSpPr/>
          <p:nvPr/>
        </p:nvGrpSpPr>
        <p:grpSpPr>
          <a:xfrm>
            <a:off x="503238" y="3410950"/>
            <a:ext cx="8172450" cy="1462675"/>
            <a:chOff x="923826" y="1696825"/>
            <a:chExt cx="7774383" cy="1376313"/>
          </a:xfrm>
        </p:grpSpPr>
        <p:sp>
          <p:nvSpPr>
            <p:cNvPr id="889" name="Google Shape;889;p64"/>
            <p:cNvSpPr/>
            <p:nvPr/>
          </p:nvSpPr>
          <p:spPr>
            <a:xfrm>
              <a:off x="923826" y="1696825"/>
              <a:ext cx="1497761" cy="1376313"/>
            </a:xfrm>
            <a:prstGeom prst="roundRect">
              <a:avLst>
                <a:gd fmla="val 9097" name="adj"/>
              </a:avLst>
            </a:prstGeom>
            <a:solidFill>
              <a:srgbClr val="EE46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lt1"/>
                  </a:solidFill>
                  <a:latin typeface="Calibri"/>
                  <a:ea typeface="Calibri"/>
                  <a:cs typeface="Calibri"/>
                  <a:sym typeface="Calibri"/>
                </a:rPr>
                <a:t>Leyes Digitales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rPr b="0" i="0" lang="es-ES" sz="1050" u="none" cap="none" strike="noStrike">
                  <a:solidFill>
                    <a:schemeClr val="lt1"/>
                  </a:solidFill>
                  <a:latin typeface="Calibri"/>
                  <a:ea typeface="Calibri"/>
                  <a:cs typeface="Calibri"/>
                  <a:sym typeface="Calibri"/>
                </a:rPr>
                <a:t>Responsabilidad electronica ante hechos y acciones</a:t>
              </a:r>
              <a:endParaRPr b="0" i="0" sz="1400" u="none" cap="none" strike="noStrike">
                <a:solidFill>
                  <a:srgbClr val="000000"/>
                </a:solidFill>
                <a:latin typeface="Arial"/>
                <a:ea typeface="Arial"/>
                <a:cs typeface="Arial"/>
                <a:sym typeface="Arial"/>
              </a:endParaRPr>
            </a:p>
          </p:txBody>
        </p:sp>
        <p:sp>
          <p:nvSpPr>
            <p:cNvPr id="890" name="Google Shape;890;p64"/>
            <p:cNvSpPr/>
            <p:nvPr/>
          </p:nvSpPr>
          <p:spPr>
            <a:xfrm>
              <a:off x="2492982" y="1696825"/>
              <a:ext cx="1497761" cy="1376313"/>
            </a:xfrm>
            <a:prstGeom prst="roundRect">
              <a:avLst>
                <a:gd fmla="val 9097" name="adj"/>
              </a:avLst>
            </a:prstGeom>
            <a:solidFill>
              <a:srgbClr val="00B2C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lt1"/>
                  </a:solidFill>
                  <a:latin typeface="Calibri"/>
                  <a:ea typeface="Calibri"/>
                  <a:cs typeface="Calibri"/>
                  <a:sym typeface="Calibri"/>
                </a:rPr>
                <a:t>Responsabilidad y Derechos Digital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rPr b="0" i="0" lang="es-ES" sz="1050" u="none" cap="none" strike="noStrike">
                  <a:solidFill>
                    <a:schemeClr val="lt1"/>
                  </a:solidFill>
                  <a:latin typeface="Calibri"/>
                  <a:ea typeface="Calibri"/>
                  <a:cs typeface="Calibri"/>
                  <a:sym typeface="Calibri"/>
                </a:rPr>
                <a:t>Libertad extendida a </a:t>
              </a:r>
              <a:br>
                <a:rPr b="0" i="0" lang="es-ES" sz="1050" u="none" cap="none" strike="noStrike">
                  <a:solidFill>
                    <a:schemeClr val="lt1"/>
                  </a:solidFill>
                  <a:latin typeface="Calibri"/>
                  <a:ea typeface="Calibri"/>
                  <a:cs typeface="Calibri"/>
                  <a:sym typeface="Calibri"/>
                </a:rPr>
              </a:br>
              <a:r>
                <a:rPr b="0" i="0" lang="es-ES" sz="1050" u="none" cap="none" strike="noStrike">
                  <a:solidFill>
                    <a:schemeClr val="lt1"/>
                  </a:solidFill>
                  <a:latin typeface="Calibri"/>
                  <a:ea typeface="Calibri"/>
                  <a:cs typeface="Calibri"/>
                  <a:sym typeface="Calibri"/>
                </a:rPr>
                <a:t>todos en el</a:t>
              </a:r>
              <a:br>
                <a:rPr b="0" i="0" lang="es-ES" sz="1050" u="none" cap="none" strike="noStrike">
                  <a:solidFill>
                    <a:schemeClr val="lt1"/>
                  </a:solidFill>
                  <a:latin typeface="Calibri"/>
                  <a:ea typeface="Calibri"/>
                  <a:cs typeface="Calibri"/>
                  <a:sym typeface="Calibri"/>
                </a:rPr>
              </a:br>
              <a:r>
                <a:rPr b="0" i="0" lang="es-ES" sz="1050" u="none" cap="none" strike="noStrike">
                  <a:solidFill>
                    <a:schemeClr val="lt1"/>
                  </a:solidFill>
                  <a:latin typeface="Calibri"/>
                  <a:ea typeface="Calibri"/>
                  <a:cs typeface="Calibri"/>
                  <a:sym typeface="Calibri"/>
                </a:rPr>
                <a:t> mundo digital</a:t>
              </a:r>
              <a:endParaRPr b="0" i="0" sz="1400" u="none" cap="none" strike="noStrike">
                <a:solidFill>
                  <a:srgbClr val="000000"/>
                </a:solidFill>
                <a:latin typeface="Arial"/>
                <a:ea typeface="Arial"/>
                <a:cs typeface="Arial"/>
                <a:sym typeface="Arial"/>
              </a:endParaRPr>
            </a:p>
          </p:txBody>
        </p:sp>
        <p:sp>
          <p:nvSpPr>
            <p:cNvPr id="891" name="Google Shape;891;p64"/>
            <p:cNvSpPr/>
            <p:nvPr/>
          </p:nvSpPr>
          <p:spPr>
            <a:xfrm>
              <a:off x="4062138" y="1696825"/>
              <a:ext cx="1497761" cy="1376313"/>
            </a:xfrm>
            <a:prstGeom prst="roundRect">
              <a:avLst>
                <a:gd fmla="val 9097" name="adj"/>
              </a:avLst>
            </a:prstGeom>
            <a:solidFill>
              <a:srgbClr val="95373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lt1"/>
                  </a:solidFill>
                  <a:latin typeface="Calibri"/>
                  <a:ea typeface="Calibri"/>
                  <a:cs typeface="Calibri"/>
                  <a:sym typeface="Calibri"/>
                </a:rPr>
                <a:t>Salud y Bienestar Digital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rPr b="0" i="0" lang="es-ES" sz="1050" u="none" cap="none" strike="noStrike">
                  <a:solidFill>
                    <a:schemeClr val="lt1"/>
                  </a:solidFill>
                  <a:latin typeface="Calibri"/>
                  <a:ea typeface="Calibri"/>
                  <a:cs typeface="Calibri"/>
                  <a:sym typeface="Calibri"/>
                </a:rPr>
                <a:t>Bienestar físico y psicológico en el mundo tecnológico digital</a:t>
              </a:r>
              <a:endParaRPr b="0" i="0" sz="1400" u="none" cap="none" strike="noStrike">
                <a:solidFill>
                  <a:srgbClr val="000000"/>
                </a:solidFill>
                <a:latin typeface="Arial"/>
                <a:ea typeface="Arial"/>
                <a:cs typeface="Arial"/>
                <a:sym typeface="Arial"/>
              </a:endParaRPr>
            </a:p>
          </p:txBody>
        </p:sp>
        <p:sp>
          <p:nvSpPr>
            <p:cNvPr id="892" name="Google Shape;892;p64"/>
            <p:cNvSpPr/>
            <p:nvPr/>
          </p:nvSpPr>
          <p:spPr>
            <a:xfrm>
              <a:off x="5631293" y="1696825"/>
              <a:ext cx="1497761" cy="1376313"/>
            </a:xfrm>
            <a:prstGeom prst="roundRect">
              <a:avLst>
                <a:gd fmla="val 9097" name="adj"/>
              </a:avLst>
            </a:prstGeom>
            <a:solidFill>
              <a:srgbClr val="714FA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s-ES" sz="1200" u="none" cap="none" strike="noStrike">
                  <a:solidFill>
                    <a:schemeClr val="lt1"/>
                  </a:solidFill>
                  <a:latin typeface="Calibri"/>
                  <a:ea typeface="Calibri"/>
                  <a:cs typeface="Calibri"/>
                  <a:sym typeface="Calibri"/>
                </a:rPr>
                <a:t>Seguridad Digital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50"/>
                <a:buFont typeface="Arial"/>
                <a:buNone/>
              </a:pPr>
              <a:r>
                <a:rPr b="0" i="0" lang="es-ES" sz="1050" u="none" cap="none" strike="noStrike">
                  <a:solidFill>
                    <a:schemeClr val="lt1"/>
                  </a:solidFill>
                  <a:latin typeface="Calibri"/>
                  <a:ea typeface="Calibri"/>
                  <a:cs typeface="Calibri"/>
                  <a:sym typeface="Calibri"/>
                </a:rPr>
                <a:t>Precauciones electrónicas para garantizar </a:t>
              </a:r>
              <a:br>
                <a:rPr b="0" i="0" lang="es-ES" sz="1050" u="none" cap="none" strike="noStrike">
                  <a:solidFill>
                    <a:schemeClr val="lt1"/>
                  </a:solidFill>
                  <a:latin typeface="Calibri"/>
                  <a:ea typeface="Calibri"/>
                  <a:cs typeface="Calibri"/>
                  <a:sym typeface="Calibri"/>
                </a:rPr>
              </a:br>
              <a:r>
                <a:rPr b="0" i="0" lang="es-ES" sz="1050" u="none" cap="none" strike="noStrike">
                  <a:solidFill>
                    <a:schemeClr val="lt1"/>
                  </a:solidFill>
                  <a:latin typeface="Calibri"/>
                  <a:ea typeface="Calibri"/>
                  <a:cs typeface="Calibri"/>
                  <a:sym typeface="Calibri"/>
                </a:rPr>
                <a:t>la seguridad</a:t>
              </a:r>
              <a:endParaRPr b="0" i="0" sz="1400" u="none" cap="none" strike="noStrike">
                <a:solidFill>
                  <a:srgbClr val="000000"/>
                </a:solidFill>
                <a:latin typeface="Arial"/>
                <a:ea typeface="Arial"/>
                <a:cs typeface="Arial"/>
                <a:sym typeface="Arial"/>
              </a:endParaRPr>
            </a:p>
          </p:txBody>
        </p:sp>
        <p:sp>
          <p:nvSpPr>
            <p:cNvPr id="893" name="Google Shape;893;p64"/>
            <p:cNvSpPr/>
            <p:nvPr/>
          </p:nvSpPr>
          <p:spPr>
            <a:xfrm>
              <a:off x="7200448" y="1696825"/>
              <a:ext cx="1497761" cy="1376313"/>
            </a:xfrm>
            <a:prstGeom prst="roundRect">
              <a:avLst>
                <a:gd fmla="val 9097" name="adj"/>
              </a:avLst>
            </a:prstGeom>
            <a:solidFill>
              <a:srgbClr val="59595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Calibri"/>
                <a:ea typeface="Calibri"/>
                <a:cs typeface="Calibri"/>
                <a:sym typeface="Calibri"/>
              </a:endParaRPr>
            </a:p>
          </p:txBody>
        </p:sp>
      </p:grpSp>
      <p:pic>
        <p:nvPicPr>
          <p:cNvPr id="894" name="Google Shape;894;p64"/>
          <p:cNvPicPr preferRelativeResize="0"/>
          <p:nvPr/>
        </p:nvPicPr>
        <p:blipFill rotWithShape="1">
          <a:blip r:embed="rId3">
            <a:alphaModFix/>
          </a:blip>
          <a:srcRect b="0" l="0" r="0" t="0"/>
          <a:stretch/>
        </p:blipFill>
        <p:spPr>
          <a:xfrm>
            <a:off x="1141553" y="2277817"/>
            <a:ext cx="297820" cy="297820"/>
          </a:xfrm>
          <a:prstGeom prst="rect">
            <a:avLst/>
          </a:prstGeom>
          <a:noFill/>
          <a:ln>
            <a:noFill/>
          </a:ln>
        </p:spPr>
      </p:pic>
      <p:pic>
        <p:nvPicPr>
          <p:cNvPr id="895" name="Google Shape;895;p64"/>
          <p:cNvPicPr preferRelativeResize="0"/>
          <p:nvPr/>
        </p:nvPicPr>
        <p:blipFill rotWithShape="1">
          <a:blip r:embed="rId4">
            <a:alphaModFix/>
          </a:blip>
          <a:srcRect b="0" l="0" r="0" t="0"/>
          <a:stretch/>
        </p:blipFill>
        <p:spPr>
          <a:xfrm>
            <a:off x="2792941" y="2279704"/>
            <a:ext cx="294046" cy="294046"/>
          </a:xfrm>
          <a:prstGeom prst="rect">
            <a:avLst/>
          </a:prstGeom>
          <a:noFill/>
          <a:ln>
            <a:noFill/>
          </a:ln>
        </p:spPr>
      </p:pic>
      <p:pic>
        <p:nvPicPr>
          <p:cNvPr id="896" name="Google Shape;896;p64"/>
          <p:cNvPicPr preferRelativeResize="0"/>
          <p:nvPr/>
        </p:nvPicPr>
        <p:blipFill rotWithShape="1">
          <a:blip r:embed="rId5">
            <a:alphaModFix/>
          </a:blip>
          <a:srcRect b="0" l="0" r="0" t="0"/>
          <a:stretch/>
        </p:blipFill>
        <p:spPr>
          <a:xfrm>
            <a:off x="4393563" y="2230826"/>
            <a:ext cx="391802" cy="391802"/>
          </a:xfrm>
          <a:prstGeom prst="rect">
            <a:avLst/>
          </a:prstGeom>
          <a:noFill/>
          <a:ln>
            <a:noFill/>
          </a:ln>
        </p:spPr>
      </p:pic>
      <p:pic>
        <p:nvPicPr>
          <p:cNvPr id="897" name="Google Shape;897;p64"/>
          <p:cNvPicPr preferRelativeResize="0"/>
          <p:nvPr/>
        </p:nvPicPr>
        <p:blipFill rotWithShape="1">
          <a:blip r:embed="rId6">
            <a:alphaModFix/>
          </a:blip>
          <a:srcRect b="0" l="0" r="0" t="0"/>
          <a:stretch/>
        </p:blipFill>
        <p:spPr>
          <a:xfrm>
            <a:off x="6019120" y="2206620"/>
            <a:ext cx="440214" cy="440214"/>
          </a:xfrm>
          <a:prstGeom prst="rect">
            <a:avLst/>
          </a:prstGeom>
          <a:noFill/>
          <a:ln>
            <a:noFill/>
          </a:ln>
        </p:spPr>
      </p:pic>
      <p:pic>
        <p:nvPicPr>
          <p:cNvPr id="898" name="Google Shape;898;p64"/>
          <p:cNvPicPr preferRelativeResize="0"/>
          <p:nvPr/>
        </p:nvPicPr>
        <p:blipFill rotWithShape="1">
          <a:blip r:embed="rId7">
            <a:alphaModFix/>
          </a:blip>
          <a:srcRect b="0" l="0" r="0" t="0"/>
          <a:stretch/>
        </p:blipFill>
        <p:spPr>
          <a:xfrm>
            <a:off x="7647957" y="2186221"/>
            <a:ext cx="481012" cy="481012"/>
          </a:xfrm>
          <a:prstGeom prst="rect">
            <a:avLst/>
          </a:prstGeom>
          <a:noFill/>
          <a:ln>
            <a:noFill/>
          </a:ln>
        </p:spPr>
      </p:pic>
      <p:pic>
        <p:nvPicPr>
          <p:cNvPr id="899" name="Google Shape;899;p64"/>
          <p:cNvPicPr preferRelativeResize="0"/>
          <p:nvPr/>
        </p:nvPicPr>
        <p:blipFill rotWithShape="1">
          <a:blip r:embed="rId8">
            <a:alphaModFix/>
          </a:blip>
          <a:srcRect b="0" l="0" r="0" t="0"/>
          <a:stretch/>
        </p:blipFill>
        <p:spPr>
          <a:xfrm>
            <a:off x="1119223" y="3889791"/>
            <a:ext cx="348967" cy="348967"/>
          </a:xfrm>
          <a:prstGeom prst="rect">
            <a:avLst/>
          </a:prstGeom>
          <a:noFill/>
          <a:ln>
            <a:noFill/>
          </a:ln>
        </p:spPr>
      </p:pic>
      <p:pic>
        <p:nvPicPr>
          <p:cNvPr id="900" name="Google Shape;900;p64"/>
          <p:cNvPicPr preferRelativeResize="0"/>
          <p:nvPr/>
        </p:nvPicPr>
        <p:blipFill rotWithShape="1">
          <a:blip r:embed="rId9">
            <a:alphaModFix/>
          </a:blip>
          <a:srcRect b="0" l="0" r="0" t="0"/>
          <a:stretch/>
        </p:blipFill>
        <p:spPr>
          <a:xfrm>
            <a:off x="2775818" y="3913856"/>
            <a:ext cx="328292" cy="328292"/>
          </a:xfrm>
          <a:prstGeom prst="rect">
            <a:avLst/>
          </a:prstGeom>
          <a:noFill/>
          <a:ln>
            <a:noFill/>
          </a:ln>
        </p:spPr>
      </p:pic>
      <p:pic>
        <p:nvPicPr>
          <p:cNvPr id="901" name="Google Shape;901;p64"/>
          <p:cNvPicPr preferRelativeResize="0"/>
          <p:nvPr/>
        </p:nvPicPr>
        <p:blipFill rotWithShape="1">
          <a:blip r:embed="rId10">
            <a:alphaModFix/>
          </a:blip>
          <a:srcRect b="0" l="0" r="0" t="0"/>
          <a:stretch/>
        </p:blipFill>
        <p:spPr>
          <a:xfrm flipH="1">
            <a:off x="4404440" y="3913856"/>
            <a:ext cx="356860" cy="356860"/>
          </a:xfrm>
          <a:prstGeom prst="rect">
            <a:avLst/>
          </a:prstGeom>
          <a:noFill/>
          <a:ln>
            <a:noFill/>
          </a:ln>
        </p:spPr>
      </p:pic>
      <p:pic>
        <p:nvPicPr>
          <p:cNvPr id="902" name="Google Shape;902;p64"/>
          <p:cNvPicPr preferRelativeResize="0"/>
          <p:nvPr/>
        </p:nvPicPr>
        <p:blipFill rotWithShape="1">
          <a:blip r:embed="rId11">
            <a:alphaModFix/>
          </a:blip>
          <a:srcRect b="0" l="0" r="0" t="0"/>
          <a:stretch/>
        </p:blipFill>
        <p:spPr>
          <a:xfrm>
            <a:off x="6076386" y="3910974"/>
            <a:ext cx="359742" cy="359742"/>
          </a:xfrm>
          <a:prstGeom prst="rect">
            <a:avLst/>
          </a:prstGeom>
          <a:noFill/>
          <a:ln>
            <a:noFill/>
          </a:ln>
        </p:spPr>
      </p:pic>
      <p:pic>
        <p:nvPicPr>
          <p:cNvPr id="903" name="Google Shape;903;p64"/>
          <p:cNvPicPr preferRelativeResize="0"/>
          <p:nvPr/>
        </p:nvPicPr>
        <p:blipFill rotWithShape="1">
          <a:blip r:embed="rId12">
            <a:alphaModFix/>
          </a:blip>
          <a:srcRect b="0" l="0" r="0" t="0"/>
          <a:stretch/>
        </p:blipFill>
        <p:spPr>
          <a:xfrm>
            <a:off x="7527600" y="3781512"/>
            <a:ext cx="721550" cy="721550"/>
          </a:xfrm>
          <a:prstGeom prst="rect">
            <a:avLst/>
          </a:prstGeom>
          <a:noFill/>
          <a:ln>
            <a:noFill/>
          </a:ln>
        </p:spPr>
      </p:pic>
      <p:sp>
        <p:nvSpPr>
          <p:cNvPr id="904" name="Google Shape;904;p64"/>
          <p:cNvSpPr txBox="1"/>
          <p:nvPr/>
        </p:nvSpPr>
        <p:spPr>
          <a:xfrm flipH="1">
            <a:off x="503237" y="5080100"/>
            <a:ext cx="1414732"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chemeClr val="dk1"/>
                </a:solidFill>
                <a:latin typeface="Calibri"/>
                <a:ea typeface="Calibri"/>
                <a:cs typeface="Calibri"/>
                <a:sym typeface="Calibri"/>
              </a:rPr>
              <a:t>(Crédito: Quizizz)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pic>
        <p:nvPicPr>
          <p:cNvPr id="910" name="Google Shape;910;p65"/>
          <p:cNvPicPr preferRelativeResize="0"/>
          <p:nvPr/>
        </p:nvPicPr>
        <p:blipFill rotWithShape="1">
          <a:blip r:embed="rId3">
            <a:alphaModFix/>
          </a:blip>
          <a:srcRect b="0" l="0" r="0" t="0"/>
          <a:stretch/>
        </p:blipFill>
        <p:spPr>
          <a:xfrm>
            <a:off x="770639" y="827620"/>
            <a:ext cx="7611366" cy="3822174"/>
          </a:xfrm>
          <a:prstGeom prst="rect">
            <a:avLst/>
          </a:prstGeom>
          <a:noFill/>
          <a:ln>
            <a:noFill/>
          </a:ln>
        </p:spPr>
      </p:pic>
      <p:pic>
        <p:nvPicPr>
          <p:cNvPr id="911" name="Google Shape;911;p65">
            <a:hlinkClick r:id="rId4"/>
          </p:cNvPr>
          <p:cNvPicPr preferRelativeResize="0"/>
          <p:nvPr/>
        </p:nvPicPr>
        <p:blipFill rotWithShape="1">
          <a:blip r:embed="rId5">
            <a:alphaModFix/>
          </a:blip>
          <a:srcRect b="12346" l="0" r="0" t="5551"/>
          <a:stretch/>
        </p:blipFill>
        <p:spPr>
          <a:xfrm>
            <a:off x="1627247" y="1128587"/>
            <a:ext cx="5873581" cy="2741664"/>
          </a:xfrm>
          <a:prstGeom prst="roundRect">
            <a:avLst>
              <a:gd fmla="val 12793" name="adj"/>
            </a:avLst>
          </a:prstGeom>
          <a:noFill/>
          <a:ln>
            <a:noFill/>
          </a:ln>
        </p:spPr>
      </p:pic>
      <p:sp>
        <p:nvSpPr>
          <p:cNvPr id="912" name="Google Shape;912;p65"/>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LA CIUDADANÍA DIGITAL: RIESGOS Y OPORTUNIDADES</a:t>
            </a:r>
            <a:endParaRPr b="0" i="0" sz="1400" u="none" cap="none" strike="noStrike">
              <a:solidFill>
                <a:srgbClr val="000000"/>
              </a:solidFill>
              <a:latin typeface="Arial"/>
              <a:ea typeface="Arial"/>
              <a:cs typeface="Arial"/>
              <a:sym typeface="Arial"/>
            </a:endParaRPr>
          </a:p>
          <a:p>
            <a:pPr indent="225425" lvl="0" marL="0" marR="0" rtl="0" algn="l">
              <a:lnSpc>
                <a:spcPct val="100000"/>
              </a:lnSpc>
              <a:spcBef>
                <a:spcPts val="600"/>
              </a:spcBef>
              <a:spcAft>
                <a:spcPts val="0"/>
              </a:spcAft>
              <a:buClr>
                <a:srgbClr val="000000"/>
              </a:buClr>
              <a:buSzPts val="1000"/>
              <a:buFont typeface="Arial"/>
              <a:buNone/>
            </a:pPr>
            <a:r>
              <a:rPr b="0" i="0" lang="es-ES" sz="1000" u="none" cap="none" strike="noStrike">
                <a:solidFill>
                  <a:srgbClr val="A5A5A5"/>
                </a:solidFill>
                <a:latin typeface="Calibri"/>
                <a:ea typeface="Calibri"/>
                <a:cs typeface="Calibri"/>
                <a:sym typeface="Calibri"/>
              </a:rPr>
              <a:t>https://www.youtube.com/watch?v=7L2xdReZysQ </a:t>
            </a:r>
            <a:endParaRPr b="0" i="0" sz="1000" u="none" cap="none" strike="noStrike">
              <a:solidFill>
                <a:srgbClr val="A5A5A5"/>
              </a:solidFill>
              <a:latin typeface="Calibri"/>
              <a:ea typeface="Calibri"/>
              <a:cs typeface="Calibri"/>
              <a:sym typeface="Calibri"/>
            </a:endParaRPr>
          </a:p>
        </p:txBody>
      </p:sp>
      <p:sp>
        <p:nvSpPr>
          <p:cNvPr id="913" name="Google Shape;913;p65"/>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1" i="0" lang="es-ES" sz="1400" u="none" cap="none" strike="noStrike">
                <a:solidFill>
                  <a:srgbClr val="00B1C3"/>
                </a:solidFill>
                <a:latin typeface="Calibri"/>
                <a:ea typeface="Calibri"/>
                <a:cs typeface="Calibri"/>
                <a:sym typeface="Calibri"/>
              </a:rPr>
              <a:t>VIDEO</a:t>
            </a:r>
            <a:endParaRPr b="1" i="0" sz="1600" u="none" cap="none" strike="noStrike">
              <a:solidFill>
                <a:srgbClr val="00B1C3"/>
              </a:solidFill>
              <a:latin typeface="Calibri"/>
              <a:ea typeface="Calibri"/>
              <a:cs typeface="Calibri"/>
              <a:sym typeface="Calibri"/>
            </a:endParaRPr>
          </a:p>
        </p:txBody>
      </p:sp>
      <p:grpSp>
        <p:nvGrpSpPr>
          <p:cNvPr id="914" name="Google Shape;914;p65"/>
          <p:cNvGrpSpPr/>
          <p:nvPr/>
        </p:nvGrpSpPr>
        <p:grpSpPr>
          <a:xfrm>
            <a:off x="514858" y="499074"/>
            <a:ext cx="131794" cy="132296"/>
            <a:chOff x="511902" y="912279"/>
            <a:chExt cx="281320" cy="282391"/>
          </a:xfrm>
        </p:grpSpPr>
        <p:sp>
          <p:nvSpPr>
            <p:cNvPr id="915" name="Google Shape;915;p65"/>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16" name="Google Shape;916;p65"/>
            <p:cNvPicPr preferRelativeResize="0"/>
            <p:nvPr/>
          </p:nvPicPr>
          <p:blipFill rotWithShape="1">
            <a:blip r:embed="rId6">
              <a:alphaModFix/>
            </a:blip>
            <a:srcRect b="0" l="0" r="0" t="0"/>
            <a:stretch/>
          </p:blipFill>
          <p:spPr>
            <a:xfrm rot="5400000">
              <a:off x="578093" y="979007"/>
              <a:ext cx="148937" cy="148937"/>
            </a:xfrm>
            <a:prstGeom prst="rect">
              <a:avLst/>
            </a:prstGeom>
            <a:noFill/>
            <a:ln>
              <a:noFill/>
            </a:ln>
          </p:spPr>
        </p:pic>
      </p:grpSp>
      <p:pic>
        <p:nvPicPr>
          <p:cNvPr id="917" name="Google Shape;917;p65"/>
          <p:cNvPicPr preferRelativeResize="0"/>
          <p:nvPr/>
        </p:nvPicPr>
        <p:blipFill rotWithShape="1">
          <a:blip r:embed="rId7">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66"/>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23" name="Google Shape;923;p66"/>
          <p:cNvGrpSpPr/>
          <p:nvPr/>
        </p:nvGrpSpPr>
        <p:grpSpPr>
          <a:xfrm>
            <a:off x="2506315" y="2194222"/>
            <a:ext cx="4581728" cy="827959"/>
            <a:chOff x="2403187" y="2211377"/>
            <a:chExt cx="4581728" cy="827959"/>
          </a:xfrm>
        </p:grpSpPr>
        <p:sp>
          <p:nvSpPr>
            <p:cNvPr id="924" name="Google Shape;924;p66"/>
            <p:cNvSpPr txBox="1"/>
            <p:nvPr/>
          </p:nvSpPr>
          <p:spPr>
            <a:xfrm>
              <a:off x="2403187"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1" i="0" lang="es-ES" sz="3600" u="none" cap="none" strike="noStrike">
                  <a:solidFill>
                    <a:schemeClr val="lt1"/>
                  </a:solidFill>
                  <a:latin typeface="Arial"/>
                  <a:ea typeface="Arial"/>
                  <a:cs typeface="Arial"/>
                  <a:sym typeface="Arial"/>
                </a:rPr>
                <a:t>CONCLUSIONES</a:t>
              </a:r>
              <a:endParaRPr b="1" i="0" sz="3600" u="none" cap="none" strike="noStrike">
                <a:solidFill>
                  <a:schemeClr val="lt1"/>
                </a:solidFill>
                <a:latin typeface="Arial"/>
                <a:ea typeface="Arial"/>
                <a:cs typeface="Arial"/>
                <a:sym typeface="Arial"/>
              </a:endParaRPr>
            </a:p>
          </p:txBody>
        </p:sp>
        <p:pic>
          <p:nvPicPr>
            <p:cNvPr id="925" name="Google Shape;925;p66"/>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926" name="Google Shape;926;p66"/>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67"/>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3" name="Google Shape;933;p67"/>
          <p:cNvSpPr txBox="1"/>
          <p:nvPr/>
        </p:nvSpPr>
        <p:spPr>
          <a:xfrm>
            <a:off x="1330941" y="918373"/>
            <a:ext cx="5437504" cy="34470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La palabra ciudadanía procede de la palabra latina civitas, que significa “ciudad”. Ciudadanía describe la cualidad del origen. La ciudadanía es la relación entre la pertenencia de una persona a una comunidad política y los derechos y obligaciones de los que ella disfruta en esa comunidad.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El concepto de ciudadanía nació hace 2.500 años en la Grecia Clásica con dos modelos: el ateniense y el espartano. Tanto en el modelo ateniense como en el espartano, no todos podían ser ciudadanos, como los extranjeros, las mujeres y los esclavos.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De otro lado, en Roma todos podían acceder a la ciudadanía sin importar origen o raza. Incluso los esclavos si lograban su libertad o la compraban.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Ciudadanía en la modernidad: las revoluciones francesa y americana producen la caída de las monarquías y el auge de la democracia. Asimismo, la institución de un nuevo hombre: libre con derechos y ciudadanía. </a:t>
            </a:r>
            <a:endParaRPr b="0" i="0" sz="1400" u="none" cap="none" strike="noStrike">
              <a:solidFill>
                <a:srgbClr val="000000"/>
              </a:solidFill>
              <a:latin typeface="Arial"/>
              <a:ea typeface="Arial"/>
              <a:cs typeface="Arial"/>
              <a:sym typeface="Arial"/>
            </a:endParaRPr>
          </a:p>
        </p:txBody>
      </p:sp>
      <p:pic>
        <p:nvPicPr>
          <p:cNvPr id="934" name="Google Shape;934;p67"/>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935" name="Google Shape;935;p67"/>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36" name="Google Shape;936;p67"/>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937" name="Google Shape;937;p6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938" name="Google Shape;938;p67"/>
          <p:cNvPicPr preferRelativeResize="0"/>
          <p:nvPr/>
        </p:nvPicPr>
        <p:blipFill rotWithShape="1">
          <a:blip r:embed="rId3">
            <a:alphaModFix/>
          </a:blip>
          <a:srcRect b="0" l="0" r="0" t="0"/>
          <a:stretch/>
        </p:blipFill>
        <p:spPr>
          <a:xfrm>
            <a:off x="1011260" y="2027990"/>
            <a:ext cx="114138" cy="117546"/>
          </a:xfrm>
          <a:prstGeom prst="rect">
            <a:avLst/>
          </a:prstGeom>
          <a:noFill/>
          <a:ln>
            <a:noFill/>
          </a:ln>
        </p:spPr>
      </p:pic>
      <p:pic>
        <p:nvPicPr>
          <p:cNvPr id="939" name="Google Shape;939;p67"/>
          <p:cNvPicPr preferRelativeResize="0"/>
          <p:nvPr/>
        </p:nvPicPr>
        <p:blipFill rotWithShape="1">
          <a:blip r:embed="rId3">
            <a:alphaModFix/>
          </a:blip>
          <a:srcRect b="0" l="0" r="0" t="0"/>
          <a:stretch/>
        </p:blipFill>
        <p:spPr>
          <a:xfrm>
            <a:off x="1011260" y="3094388"/>
            <a:ext cx="114138" cy="117546"/>
          </a:xfrm>
          <a:prstGeom prst="rect">
            <a:avLst/>
          </a:prstGeom>
          <a:noFill/>
          <a:ln>
            <a:noFill/>
          </a:ln>
        </p:spPr>
      </p:pic>
      <p:pic>
        <p:nvPicPr>
          <p:cNvPr id="940" name="Google Shape;940;p67"/>
          <p:cNvPicPr preferRelativeResize="0"/>
          <p:nvPr/>
        </p:nvPicPr>
        <p:blipFill rotWithShape="1">
          <a:blip r:embed="rId3">
            <a:alphaModFix/>
          </a:blip>
          <a:srcRect b="0" l="0" r="0" t="0"/>
          <a:stretch/>
        </p:blipFill>
        <p:spPr>
          <a:xfrm>
            <a:off x="1011260" y="3730970"/>
            <a:ext cx="114138" cy="11754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8"/>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68"/>
          <p:cNvSpPr txBox="1"/>
          <p:nvPr/>
        </p:nvSpPr>
        <p:spPr>
          <a:xfrm>
            <a:off x="1330941" y="918373"/>
            <a:ext cx="5437504"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Ciudadanía en el siglo XX: los derechos humanos de la ONU vuelven a todos los seres humanos en iguales a nivel planetario en pleno repunte de la globalización, que nos ofrece una gran integración de los mercados, pero que desvaloriza también algunos derechos humanos recién ganados.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Ciudadanía en el siglo XXI: la ciudadanía digital exige que el uso de las Tecnologías de Información y Comunicación sea de manera responsable, informada, segura, ética, libre y participativa, ejerciendo y reconociendo derechos digitales y comprendiendo el impacto de estas en la vida personal y en el entorno. </a:t>
            </a:r>
            <a:endParaRPr b="0" i="0" sz="1400" u="none" cap="none" strike="noStrike">
              <a:solidFill>
                <a:srgbClr val="000000"/>
              </a:solidFill>
              <a:latin typeface="Arial"/>
              <a:ea typeface="Arial"/>
              <a:cs typeface="Arial"/>
              <a:sym typeface="Arial"/>
            </a:endParaRPr>
          </a:p>
        </p:txBody>
      </p:sp>
      <p:pic>
        <p:nvPicPr>
          <p:cNvPr id="948" name="Google Shape;948;p68"/>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sp>
        <p:nvSpPr>
          <p:cNvPr id="949" name="Google Shape;949;p68"/>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50" name="Google Shape;950;p68"/>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951" name="Google Shape;951;p6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952" name="Google Shape;952;p68"/>
          <p:cNvPicPr preferRelativeResize="0"/>
          <p:nvPr/>
        </p:nvPicPr>
        <p:blipFill rotWithShape="1">
          <a:blip r:embed="rId3">
            <a:alphaModFix/>
          </a:blip>
          <a:srcRect b="0" l="0" r="0" t="0"/>
          <a:stretch/>
        </p:blipFill>
        <p:spPr>
          <a:xfrm>
            <a:off x="1011260" y="2016590"/>
            <a:ext cx="114138" cy="11754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69"/>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8" name="Google Shape;958;p69"/>
          <p:cNvSpPr txBox="1"/>
          <p:nvPr/>
        </p:nvSpPr>
        <p:spPr>
          <a:xfrm>
            <a:off x="2519363"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1" i="0" lang="es-ES" sz="3600" u="none" cap="none" strike="noStrike">
                <a:solidFill>
                  <a:schemeClr val="lt1"/>
                </a:solidFill>
                <a:latin typeface="Arial"/>
                <a:ea typeface="Arial"/>
                <a:cs typeface="Arial"/>
                <a:sym typeface="Arial"/>
              </a:rPr>
              <a:t>BIBLIOGRAFÍA</a:t>
            </a:r>
            <a:endParaRPr b="1" i="0" sz="3600" u="none" cap="none" strike="noStrike">
              <a:solidFill>
                <a:schemeClr val="lt1"/>
              </a:solidFill>
              <a:latin typeface="Arial"/>
              <a:ea typeface="Arial"/>
              <a:cs typeface="Arial"/>
              <a:sym typeface="Arial"/>
            </a:endParaRPr>
          </a:p>
        </p:txBody>
      </p:sp>
      <p:pic>
        <p:nvPicPr>
          <p:cNvPr id="959" name="Google Shape;959;p69"/>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960" name="Google Shape;960;p69"/>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nvSpPr>
        <p:spPr>
          <a:xfrm>
            <a:off x="506480" y="917228"/>
            <a:ext cx="3889375" cy="1554272"/>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PERTENENCIA Y OBLIGACIONES   </a:t>
            </a:r>
            <a:endParaRPr b="0" i="0" sz="1400" u="none" cap="none" strike="noStrike">
              <a:solidFill>
                <a:srgbClr val="000000"/>
              </a:solidFill>
              <a:latin typeface="Arial"/>
              <a:ea typeface="Arial"/>
              <a:cs typeface="Arial"/>
              <a:sym typeface="Arial"/>
            </a:endParaRPr>
          </a:p>
          <a:p>
            <a:pPr indent="0" lvl="0" marL="317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Según el historiador italiano Pietro Costa, ciudadanía es “la relación entre la pertenencia de una persona a una comunidad política y los derechos y obligaciones de los que ella disfruta en esa comunidad”.</a:t>
            </a:r>
            <a:endParaRPr b="0" i="0" sz="1400" u="none" cap="none" strike="noStrike">
              <a:solidFill>
                <a:srgbClr val="000000"/>
              </a:solidFill>
              <a:latin typeface="Arial"/>
              <a:ea typeface="Arial"/>
              <a:cs typeface="Arial"/>
              <a:sym typeface="Arial"/>
            </a:endParaRPr>
          </a:p>
        </p:txBody>
      </p:sp>
      <p:sp>
        <p:nvSpPr>
          <p:cNvPr id="110" name="Google Shape;110;p7"/>
          <p:cNvSpPr txBox="1"/>
          <p:nvPr/>
        </p:nvSpPr>
        <p:spPr>
          <a:xfrm flipH="1">
            <a:off x="4751388" y="5080100"/>
            <a:ext cx="39243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Ciudadanía supone pertenencia y obligaciones. </a:t>
            </a:r>
            <a:r>
              <a:rPr b="0" i="0" lang="es-ES" sz="1000" u="none" cap="none" strike="noStrike">
                <a:solidFill>
                  <a:schemeClr val="dk1"/>
                </a:solidFill>
                <a:latin typeface="Calibri"/>
                <a:ea typeface="Calibri"/>
                <a:cs typeface="Calibri"/>
                <a:sym typeface="Calibri"/>
              </a:rPr>
              <a:t>(Crédito: Elige Educar)</a:t>
            </a:r>
            <a:endParaRPr b="0" i="0" sz="1400" u="none" cap="none" strike="noStrike">
              <a:solidFill>
                <a:srgbClr val="000000"/>
              </a:solidFill>
              <a:latin typeface="Arial"/>
              <a:ea typeface="Arial"/>
              <a:cs typeface="Arial"/>
              <a:sym typeface="Arial"/>
            </a:endParaRPr>
          </a:p>
        </p:txBody>
      </p:sp>
      <p:sp>
        <p:nvSpPr>
          <p:cNvPr id="111" name="Google Shape;111;p7"/>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DEFINICIÓN DE CIUDADANÍA</a:t>
            </a:r>
            <a:endParaRPr b="0" i="0" sz="1400" u="none" cap="none" strike="noStrike">
              <a:solidFill>
                <a:srgbClr val="000000"/>
              </a:solidFill>
              <a:latin typeface="Arial"/>
              <a:ea typeface="Arial"/>
              <a:cs typeface="Arial"/>
              <a:sym typeface="Arial"/>
            </a:endParaRPr>
          </a:p>
        </p:txBody>
      </p:sp>
      <p:pic>
        <p:nvPicPr>
          <p:cNvPr id="112" name="Google Shape;112;p7"/>
          <p:cNvPicPr preferRelativeResize="0"/>
          <p:nvPr/>
        </p:nvPicPr>
        <p:blipFill rotWithShape="1">
          <a:blip r:embed="rId3">
            <a:alphaModFix/>
          </a:blip>
          <a:srcRect b="0" l="1170" r="0" t="0"/>
          <a:stretch/>
        </p:blipFill>
        <p:spPr>
          <a:xfrm>
            <a:off x="4751388" y="484766"/>
            <a:ext cx="3924300" cy="438885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0"/>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7" name="Google Shape;967;p70"/>
          <p:cNvSpPr txBox="1"/>
          <p:nvPr/>
        </p:nvSpPr>
        <p:spPr>
          <a:xfrm>
            <a:off x="1279008" y="917823"/>
            <a:ext cx="5633100" cy="3016200"/>
          </a:xfrm>
          <a:prstGeom prst="rect">
            <a:avLst/>
          </a:prstGeom>
          <a:noFill/>
          <a:ln>
            <a:noFill/>
          </a:ln>
        </p:spPr>
        <p:txBody>
          <a:bodyPr anchorCtr="0" anchor="t" bIns="0" lIns="0" spcFirstLastPara="1" rIns="0" wrap="square" tIns="0">
            <a:spAutoFit/>
          </a:bodyPr>
          <a:lstStyle/>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Veschi, Benjamín. Etimología de ciudadanía, ciudadano y civil. En: https://bit.ly/34O5DsW, 2020.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Costa, Pietro. “Ciudadanía y patrones de pertenencia a la comunidad política”. En: Nacionalidad y ciudadanía. Madrid, 2008.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Horrach, Juan Antonio. “Sobre el concepto de ciudadanía: historia y modelos”. En: Revista Factotum. Palma de Mallorca, 2009.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Gallego, Julián. “La formación de la pólis en la Grecia Antigua: Autonomía del campesinado, subordinación de las aldeas”. En: Trabajos y Comunicaciones, N° 38. La Plata, 2012.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Gaarder, Jostein. El mundo de Sofía. Oslo, 1991. </a:t>
            </a:r>
            <a:endParaRPr b="0" i="0" sz="1400" u="none" cap="none" strike="noStrike">
              <a:solidFill>
                <a:srgbClr val="000000"/>
              </a:solidFill>
              <a:latin typeface="Arial"/>
              <a:ea typeface="Arial"/>
              <a:cs typeface="Arial"/>
              <a:sym typeface="Arial"/>
            </a:endParaRPr>
          </a:p>
        </p:txBody>
      </p:sp>
      <p:pic>
        <p:nvPicPr>
          <p:cNvPr id="968" name="Google Shape;968;p70"/>
          <p:cNvPicPr preferRelativeResize="0"/>
          <p:nvPr/>
        </p:nvPicPr>
        <p:blipFill rotWithShape="1">
          <a:blip r:embed="rId3">
            <a:alphaModFix/>
          </a:blip>
          <a:srcRect b="0" l="0" r="0" t="0"/>
          <a:stretch/>
        </p:blipFill>
        <p:spPr>
          <a:xfrm>
            <a:off x="1008064" y="986822"/>
            <a:ext cx="103867" cy="106967"/>
          </a:xfrm>
          <a:prstGeom prst="rect">
            <a:avLst/>
          </a:prstGeom>
          <a:noFill/>
          <a:ln>
            <a:noFill/>
          </a:ln>
        </p:spPr>
      </p:pic>
      <p:sp>
        <p:nvSpPr>
          <p:cNvPr id="969" name="Google Shape;969;p70"/>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70" name="Google Shape;970;p70"/>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971" name="Google Shape;971;p7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972" name="Google Shape;972;p70"/>
          <p:cNvPicPr preferRelativeResize="0"/>
          <p:nvPr/>
        </p:nvPicPr>
        <p:blipFill rotWithShape="1">
          <a:blip r:embed="rId3">
            <a:alphaModFix/>
          </a:blip>
          <a:srcRect b="0" l="0" r="0" t="0"/>
          <a:stretch/>
        </p:blipFill>
        <p:spPr>
          <a:xfrm>
            <a:off x="1008064" y="1631083"/>
            <a:ext cx="103867" cy="106967"/>
          </a:xfrm>
          <a:prstGeom prst="rect">
            <a:avLst/>
          </a:prstGeom>
          <a:noFill/>
          <a:ln>
            <a:noFill/>
          </a:ln>
        </p:spPr>
      </p:pic>
      <p:pic>
        <p:nvPicPr>
          <p:cNvPr id="973" name="Google Shape;973;p70"/>
          <p:cNvPicPr preferRelativeResize="0"/>
          <p:nvPr/>
        </p:nvPicPr>
        <p:blipFill rotWithShape="1">
          <a:blip r:embed="rId3">
            <a:alphaModFix/>
          </a:blip>
          <a:srcRect b="0" l="0" r="0" t="0"/>
          <a:stretch/>
        </p:blipFill>
        <p:spPr>
          <a:xfrm>
            <a:off x="1008064" y="2285133"/>
            <a:ext cx="103867" cy="106967"/>
          </a:xfrm>
          <a:prstGeom prst="rect">
            <a:avLst/>
          </a:prstGeom>
          <a:noFill/>
          <a:ln>
            <a:noFill/>
          </a:ln>
        </p:spPr>
      </p:pic>
      <p:pic>
        <p:nvPicPr>
          <p:cNvPr id="974" name="Google Shape;974;p70"/>
          <p:cNvPicPr preferRelativeResize="0"/>
          <p:nvPr/>
        </p:nvPicPr>
        <p:blipFill rotWithShape="1">
          <a:blip r:embed="rId3">
            <a:alphaModFix/>
          </a:blip>
          <a:srcRect b="0" l="0" r="0" t="0"/>
          <a:stretch/>
        </p:blipFill>
        <p:spPr>
          <a:xfrm>
            <a:off x="1008064" y="2929199"/>
            <a:ext cx="103867" cy="106967"/>
          </a:xfrm>
          <a:prstGeom prst="rect">
            <a:avLst/>
          </a:prstGeom>
          <a:noFill/>
          <a:ln>
            <a:noFill/>
          </a:ln>
        </p:spPr>
      </p:pic>
      <p:pic>
        <p:nvPicPr>
          <p:cNvPr id="975" name="Google Shape;975;p70"/>
          <p:cNvPicPr preferRelativeResize="0"/>
          <p:nvPr/>
        </p:nvPicPr>
        <p:blipFill rotWithShape="1">
          <a:blip r:embed="rId3">
            <a:alphaModFix/>
          </a:blip>
          <a:srcRect b="0" l="0" r="0" t="0"/>
          <a:stretch/>
        </p:blipFill>
        <p:spPr>
          <a:xfrm>
            <a:off x="1008064" y="3779097"/>
            <a:ext cx="103867" cy="10696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1"/>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82" name="Google Shape;982;p71"/>
          <p:cNvSpPr txBox="1"/>
          <p:nvPr/>
        </p:nvSpPr>
        <p:spPr>
          <a:xfrm>
            <a:off x="1279009" y="917823"/>
            <a:ext cx="5263194" cy="3877985"/>
          </a:xfrm>
          <a:prstGeom prst="rect">
            <a:avLst/>
          </a:prstGeom>
          <a:noFill/>
          <a:ln>
            <a:noFill/>
          </a:ln>
        </p:spPr>
        <p:txBody>
          <a:bodyPr anchorCtr="0" anchor="t" bIns="0" lIns="0" spcFirstLastPara="1" rIns="0" wrap="square" tIns="0">
            <a:spAutoFit/>
          </a:bodyPr>
          <a:lstStyle/>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Guariglia, Osvaldo. “Democracia: origen, concepto y evolución según Aristóteles”. En: DOXA, Cuadernos de Filosofía de Derecho, N° 33. Alicante, 2010.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Aristóteles. Política. Madrid, 2000.</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Lázaro Guillamón, Carmen. "La noción de ciudadanía romana como herramienta para la reflexión en la construcción de Europa". En: Vergentis, N° 8. Murcia, 2019.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Daza, Humberto. “La sociedad moderna”. En: Revista Venezolana de Economía y Ciencias Sociales, vol. 16, N° 2. Caracas, 2010.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Markoff, John. "La problemática historia de la ciudadanía democrática". En: Historia Constitucional, N° 6. Oviedo, 2005.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Asamblea Nacional de Francia. Declaración de los Derechos del Hombre y del Ciudadano de 1789. En: https://bit.ly/3w1Wr04.  </a:t>
            </a:r>
            <a:endParaRPr b="0" i="0" sz="1400" u="none" cap="none" strike="noStrike">
              <a:solidFill>
                <a:srgbClr val="000000"/>
              </a:solidFill>
              <a:latin typeface="Arial"/>
              <a:ea typeface="Arial"/>
              <a:cs typeface="Arial"/>
              <a:sym typeface="Arial"/>
            </a:endParaRPr>
          </a:p>
        </p:txBody>
      </p:sp>
      <p:pic>
        <p:nvPicPr>
          <p:cNvPr id="983" name="Google Shape;983;p71"/>
          <p:cNvPicPr preferRelativeResize="0"/>
          <p:nvPr/>
        </p:nvPicPr>
        <p:blipFill rotWithShape="1">
          <a:blip r:embed="rId3">
            <a:alphaModFix/>
          </a:blip>
          <a:srcRect b="0" l="0" r="0" t="0"/>
          <a:stretch/>
        </p:blipFill>
        <p:spPr>
          <a:xfrm>
            <a:off x="1008064" y="996058"/>
            <a:ext cx="103867" cy="106967"/>
          </a:xfrm>
          <a:prstGeom prst="rect">
            <a:avLst/>
          </a:prstGeom>
          <a:noFill/>
          <a:ln>
            <a:noFill/>
          </a:ln>
        </p:spPr>
      </p:pic>
      <p:sp>
        <p:nvSpPr>
          <p:cNvPr id="984" name="Google Shape;984;p71"/>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85" name="Google Shape;985;p71"/>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986" name="Google Shape;986;p71"/>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987" name="Google Shape;987;p71"/>
          <p:cNvPicPr preferRelativeResize="0"/>
          <p:nvPr/>
        </p:nvPicPr>
        <p:blipFill rotWithShape="1">
          <a:blip r:embed="rId3">
            <a:alphaModFix/>
          </a:blip>
          <a:srcRect b="0" l="0" r="0" t="0"/>
          <a:stretch/>
        </p:blipFill>
        <p:spPr>
          <a:xfrm>
            <a:off x="1008064" y="1869420"/>
            <a:ext cx="103867" cy="106967"/>
          </a:xfrm>
          <a:prstGeom prst="rect">
            <a:avLst/>
          </a:prstGeom>
          <a:noFill/>
          <a:ln>
            <a:noFill/>
          </a:ln>
        </p:spPr>
      </p:pic>
      <p:pic>
        <p:nvPicPr>
          <p:cNvPr id="988" name="Google Shape;988;p71"/>
          <p:cNvPicPr preferRelativeResize="0"/>
          <p:nvPr/>
        </p:nvPicPr>
        <p:blipFill rotWithShape="1">
          <a:blip r:embed="rId3">
            <a:alphaModFix/>
          </a:blip>
          <a:srcRect b="0" l="0" r="0" t="0"/>
          <a:stretch/>
        </p:blipFill>
        <p:spPr>
          <a:xfrm>
            <a:off x="1008064" y="2294369"/>
            <a:ext cx="103867" cy="106967"/>
          </a:xfrm>
          <a:prstGeom prst="rect">
            <a:avLst/>
          </a:prstGeom>
          <a:noFill/>
          <a:ln>
            <a:noFill/>
          </a:ln>
        </p:spPr>
      </p:pic>
      <p:pic>
        <p:nvPicPr>
          <p:cNvPr id="989" name="Google Shape;989;p71"/>
          <p:cNvPicPr preferRelativeResize="0"/>
          <p:nvPr/>
        </p:nvPicPr>
        <p:blipFill rotWithShape="1">
          <a:blip r:embed="rId3">
            <a:alphaModFix/>
          </a:blip>
          <a:srcRect b="0" l="0" r="0" t="0"/>
          <a:stretch/>
        </p:blipFill>
        <p:spPr>
          <a:xfrm>
            <a:off x="1008064" y="3139164"/>
            <a:ext cx="103867" cy="106967"/>
          </a:xfrm>
          <a:prstGeom prst="rect">
            <a:avLst/>
          </a:prstGeom>
          <a:noFill/>
          <a:ln>
            <a:noFill/>
          </a:ln>
        </p:spPr>
      </p:pic>
      <p:pic>
        <p:nvPicPr>
          <p:cNvPr id="990" name="Google Shape;990;p71"/>
          <p:cNvPicPr preferRelativeResize="0"/>
          <p:nvPr/>
        </p:nvPicPr>
        <p:blipFill rotWithShape="1">
          <a:blip r:embed="rId3">
            <a:alphaModFix/>
          </a:blip>
          <a:srcRect b="0" l="0" r="0" t="0"/>
          <a:stretch/>
        </p:blipFill>
        <p:spPr>
          <a:xfrm>
            <a:off x="1008064" y="3788333"/>
            <a:ext cx="103867" cy="106967"/>
          </a:xfrm>
          <a:prstGeom prst="rect">
            <a:avLst/>
          </a:prstGeom>
          <a:noFill/>
          <a:ln>
            <a:noFill/>
          </a:ln>
        </p:spPr>
      </p:pic>
      <p:pic>
        <p:nvPicPr>
          <p:cNvPr id="991" name="Google Shape;991;p71"/>
          <p:cNvPicPr preferRelativeResize="0"/>
          <p:nvPr/>
        </p:nvPicPr>
        <p:blipFill rotWithShape="1">
          <a:blip r:embed="rId3">
            <a:alphaModFix/>
          </a:blip>
          <a:srcRect b="0" l="0" r="0" t="0"/>
          <a:stretch/>
        </p:blipFill>
        <p:spPr>
          <a:xfrm>
            <a:off x="1008064" y="4431128"/>
            <a:ext cx="103867" cy="10696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7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8" name="Google Shape;998;p72"/>
          <p:cNvSpPr txBox="1"/>
          <p:nvPr/>
        </p:nvSpPr>
        <p:spPr>
          <a:xfrm>
            <a:off x="1279009" y="917823"/>
            <a:ext cx="5263194" cy="2585323"/>
          </a:xfrm>
          <a:prstGeom prst="rect">
            <a:avLst/>
          </a:prstGeom>
          <a:noFill/>
          <a:ln>
            <a:noFill/>
          </a:ln>
        </p:spPr>
        <p:txBody>
          <a:bodyPr anchorCtr="0" anchor="t" bIns="0" lIns="0" spcFirstLastPara="1" rIns="0" wrap="square" tIns="0">
            <a:spAutoFit/>
          </a:bodyPr>
          <a:lstStyle/>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Organización de las Naciones Unidas. Declaración Universal de los Derechos Humanos. En: https://bit.ly/3x1O5pe.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Mittelman, James H. Globalización, reflexiones críticas. Boulder, 1996</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Dierckxsens, Wim. Los Límites de un capitalismo sin ciudadanía. Montes de Oca, Costa Rica, 1998.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Romero-Pérez, Jorge. Derecho y globalización. San José, 2002. </a:t>
            </a:r>
            <a:endParaRPr b="0" i="0" sz="1400" u="none" cap="none" strike="noStrike">
              <a:solidFill>
                <a:srgbClr val="000000"/>
              </a:solidFill>
              <a:latin typeface="Arial"/>
              <a:ea typeface="Arial"/>
              <a:cs typeface="Arial"/>
              <a:sym typeface="Arial"/>
            </a:endParaRPr>
          </a:p>
          <a:p>
            <a:pPr indent="-7938" lvl="0" marL="7938"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7938" lvl="0" marL="7938"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Peña, Patricia. Orientaciones de ciudadanía digital para la formación ciudadana. Santiago de Chile, 2018. </a:t>
            </a:r>
            <a:endParaRPr b="0" i="0" sz="1400" u="none" cap="none" strike="noStrike">
              <a:solidFill>
                <a:srgbClr val="000000"/>
              </a:solidFill>
              <a:latin typeface="Arial"/>
              <a:ea typeface="Arial"/>
              <a:cs typeface="Arial"/>
              <a:sym typeface="Arial"/>
            </a:endParaRPr>
          </a:p>
        </p:txBody>
      </p:sp>
      <p:pic>
        <p:nvPicPr>
          <p:cNvPr id="999" name="Google Shape;999;p72"/>
          <p:cNvPicPr preferRelativeResize="0"/>
          <p:nvPr/>
        </p:nvPicPr>
        <p:blipFill rotWithShape="1">
          <a:blip r:embed="rId3">
            <a:alphaModFix/>
          </a:blip>
          <a:srcRect b="0" l="0" r="0" t="0"/>
          <a:stretch/>
        </p:blipFill>
        <p:spPr>
          <a:xfrm>
            <a:off x="1008064" y="977586"/>
            <a:ext cx="103867" cy="106967"/>
          </a:xfrm>
          <a:prstGeom prst="rect">
            <a:avLst/>
          </a:prstGeom>
          <a:noFill/>
          <a:ln>
            <a:noFill/>
          </a:ln>
        </p:spPr>
      </p:pic>
      <p:sp>
        <p:nvSpPr>
          <p:cNvPr id="1000" name="Google Shape;1000;p7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01" name="Google Shape;1001;p72"/>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1002" name="Google Shape;1002;p7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BIBLIOGRAFÍA</a:t>
            </a:r>
            <a:endParaRPr b="0" i="0" sz="1400" u="none" cap="none" strike="noStrike">
              <a:solidFill>
                <a:srgbClr val="000000"/>
              </a:solidFill>
              <a:latin typeface="Arial"/>
              <a:ea typeface="Arial"/>
              <a:cs typeface="Arial"/>
              <a:sym typeface="Arial"/>
            </a:endParaRPr>
          </a:p>
        </p:txBody>
      </p:sp>
      <p:pic>
        <p:nvPicPr>
          <p:cNvPr id="1003" name="Google Shape;1003;p72"/>
          <p:cNvPicPr preferRelativeResize="0"/>
          <p:nvPr/>
        </p:nvPicPr>
        <p:blipFill rotWithShape="1">
          <a:blip r:embed="rId3">
            <a:alphaModFix/>
          </a:blip>
          <a:srcRect b="0" l="0" r="0" t="0"/>
          <a:stretch/>
        </p:blipFill>
        <p:spPr>
          <a:xfrm>
            <a:off x="1008064" y="2061250"/>
            <a:ext cx="103867" cy="106967"/>
          </a:xfrm>
          <a:prstGeom prst="rect">
            <a:avLst/>
          </a:prstGeom>
          <a:noFill/>
          <a:ln>
            <a:noFill/>
          </a:ln>
        </p:spPr>
      </p:pic>
      <p:pic>
        <p:nvPicPr>
          <p:cNvPr id="1004" name="Google Shape;1004;p72"/>
          <p:cNvPicPr preferRelativeResize="0"/>
          <p:nvPr/>
        </p:nvPicPr>
        <p:blipFill rotWithShape="1">
          <a:blip r:embed="rId3">
            <a:alphaModFix/>
          </a:blip>
          <a:srcRect b="0" l="0" r="0" t="0"/>
          <a:stretch/>
        </p:blipFill>
        <p:spPr>
          <a:xfrm>
            <a:off x="1008064" y="2702922"/>
            <a:ext cx="103867" cy="106967"/>
          </a:xfrm>
          <a:prstGeom prst="rect">
            <a:avLst/>
          </a:prstGeom>
          <a:noFill/>
          <a:ln>
            <a:noFill/>
          </a:ln>
        </p:spPr>
      </p:pic>
      <p:pic>
        <p:nvPicPr>
          <p:cNvPr id="1005" name="Google Shape;1005;p72"/>
          <p:cNvPicPr preferRelativeResize="0"/>
          <p:nvPr/>
        </p:nvPicPr>
        <p:blipFill rotWithShape="1">
          <a:blip r:embed="rId3">
            <a:alphaModFix/>
          </a:blip>
          <a:srcRect b="0" l="0" r="0" t="0"/>
          <a:stretch/>
        </p:blipFill>
        <p:spPr>
          <a:xfrm>
            <a:off x="1008064" y="3120692"/>
            <a:ext cx="103867" cy="106967"/>
          </a:xfrm>
          <a:prstGeom prst="rect">
            <a:avLst/>
          </a:prstGeom>
          <a:noFill/>
          <a:ln>
            <a:noFill/>
          </a:ln>
        </p:spPr>
      </p:pic>
      <p:pic>
        <p:nvPicPr>
          <p:cNvPr id="1006" name="Google Shape;1006;p72"/>
          <p:cNvPicPr preferRelativeResize="0"/>
          <p:nvPr/>
        </p:nvPicPr>
        <p:blipFill rotWithShape="1">
          <a:blip r:embed="rId3">
            <a:alphaModFix/>
          </a:blip>
          <a:srcRect b="0" l="0" r="0" t="0"/>
          <a:stretch/>
        </p:blipFill>
        <p:spPr>
          <a:xfrm>
            <a:off x="1008064" y="1633530"/>
            <a:ext cx="103867" cy="10696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7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12" name="Google Shape;1012;p73"/>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8"/>
          <p:cNvSpPr txBox="1"/>
          <p:nvPr/>
        </p:nvSpPr>
        <p:spPr>
          <a:xfrm flipH="1">
            <a:off x="4756674" y="4219020"/>
            <a:ext cx="3919014"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s-ES" sz="1000" u="none" cap="none" strike="noStrike">
                <a:solidFill>
                  <a:srgbClr val="262626"/>
                </a:solidFill>
                <a:latin typeface="Calibri"/>
                <a:ea typeface="Calibri"/>
                <a:cs typeface="Calibri"/>
                <a:sym typeface="Calibri"/>
              </a:rPr>
              <a:t>No todos podían ejercer la ciudadanía en Grecia Antigua. </a:t>
            </a:r>
            <a:br>
              <a:rPr b="0" i="0" lang="es-ES" sz="1000" u="none" cap="none" strike="noStrike">
                <a:solidFill>
                  <a:srgbClr val="262626"/>
                </a:solidFill>
                <a:latin typeface="Calibri"/>
                <a:ea typeface="Calibri"/>
                <a:cs typeface="Calibri"/>
                <a:sym typeface="Calibri"/>
              </a:rPr>
            </a:br>
            <a:r>
              <a:rPr b="0" i="0" lang="es-ES" sz="1000" u="none" cap="none" strike="noStrike">
                <a:solidFill>
                  <a:schemeClr val="dk1"/>
                </a:solidFill>
                <a:latin typeface="Calibri"/>
                <a:ea typeface="Calibri"/>
                <a:cs typeface="Calibri"/>
                <a:sym typeface="Calibri"/>
              </a:rPr>
              <a:t>(Crédito: Rafael Sanzio)</a:t>
            </a:r>
            <a:endParaRPr b="0" i="0" sz="1400" u="none" cap="none" strike="noStrike">
              <a:solidFill>
                <a:srgbClr val="000000"/>
              </a:solidFill>
              <a:latin typeface="Arial"/>
              <a:ea typeface="Arial"/>
              <a:cs typeface="Arial"/>
              <a:sym typeface="Arial"/>
            </a:endParaRPr>
          </a:p>
        </p:txBody>
      </p:sp>
      <p:pic>
        <p:nvPicPr>
          <p:cNvPr descr="Imagen que contiene persona, mujer, gente, parado&#10;&#10;Descripción generada automáticamente" id="119" name="Google Shape;119;p8"/>
          <p:cNvPicPr preferRelativeResize="0"/>
          <p:nvPr/>
        </p:nvPicPr>
        <p:blipFill rotWithShape="1">
          <a:blip r:embed="rId3">
            <a:alphaModFix/>
          </a:blip>
          <a:srcRect b="0" l="12059" r="12353" t="0"/>
          <a:stretch/>
        </p:blipFill>
        <p:spPr>
          <a:xfrm>
            <a:off x="4751388" y="917228"/>
            <a:ext cx="3924300" cy="3208280"/>
          </a:xfrm>
          <a:prstGeom prst="rect">
            <a:avLst/>
          </a:prstGeom>
          <a:noFill/>
          <a:ln>
            <a:noFill/>
          </a:ln>
        </p:spPr>
      </p:pic>
      <p:sp>
        <p:nvSpPr>
          <p:cNvPr id="120" name="Google Shape;120;p8"/>
          <p:cNvSpPr/>
          <p:nvPr/>
        </p:nvSpPr>
        <p:spPr>
          <a:xfrm>
            <a:off x="503237" y="377440"/>
            <a:ext cx="4786781"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ES" sz="1000" u="none" cap="none" strike="noStrike">
                <a:solidFill>
                  <a:srgbClr val="7F7F7F"/>
                </a:solidFill>
                <a:latin typeface="Calibri"/>
                <a:ea typeface="Calibri"/>
                <a:cs typeface="Calibri"/>
                <a:sym typeface="Calibri"/>
              </a:rPr>
              <a:t>+ </a:t>
            </a:r>
            <a:r>
              <a:rPr b="0" i="0" lang="es-ES" sz="1000" u="none" cap="none" strike="noStrike">
                <a:solidFill>
                  <a:srgbClr val="A5A5A5"/>
                </a:solidFill>
                <a:latin typeface="Calibri"/>
                <a:ea typeface="Calibri"/>
                <a:cs typeface="Calibri"/>
                <a:sym typeface="Calibri"/>
              </a:rPr>
              <a:t>DEFINICIÓN DE CIUDADANÍA</a:t>
            </a:r>
            <a:endParaRPr b="0" i="0" sz="1400" u="none" cap="none" strike="noStrike">
              <a:solidFill>
                <a:srgbClr val="000000"/>
              </a:solidFill>
              <a:latin typeface="Arial"/>
              <a:ea typeface="Arial"/>
              <a:cs typeface="Arial"/>
              <a:sym typeface="Arial"/>
            </a:endParaRPr>
          </a:p>
        </p:txBody>
      </p:sp>
      <p:sp>
        <p:nvSpPr>
          <p:cNvPr id="121" name="Google Shape;121;p8"/>
          <p:cNvSpPr txBox="1"/>
          <p:nvPr/>
        </p:nvSpPr>
        <p:spPr>
          <a:xfrm>
            <a:off x="506480" y="917228"/>
            <a:ext cx="3889375" cy="1061829"/>
          </a:xfrm>
          <a:prstGeom prst="rect">
            <a:avLst/>
          </a:prstGeom>
          <a:noFill/>
          <a:ln>
            <a:noFill/>
          </a:ln>
        </p:spPr>
        <p:txBody>
          <a:bodyPr anchorCtr="0" anchor="t" bIns="0" lIns="0" spcFirstLastPara="1" rIns="0" wrap="square" tIns="0">
            <a:spAutoFit/>
          </a:bodyPr>
          <a:lstStyle/>
          <a:p>
            <a:pPr indent="0" lvl="0" marL="11725" marR="0" rtl="0" algn="l">
              <a:lnSpc>
                <a:spcPct val="100000"/>
              </a:lnSpc>
              <a:spcBef>
                <a:spcPts val="0"/>
              </a:spcBef>
              <a:spcAft>
                <a:spcPts val="0"/>
              </a:spcAft>
              <a:buClr>
                <a:srgbClr val="000000"/>
              </a:buClr>
              <a:buSzPts val="1600"/>
              <a:buFont typeface="Arial"/>
              <a:buNone/>
            </a:pPr>
            <a:r>
              <a:rPr b="1" i="0" lang="es-ES" sz="1600" u="none" cap="none" strike="noStrike">
                <a:solidFill>
                  <a:schemeClr val="dk1"/>
                </a:solidFill>
                <a:latin typeface="Calibri"/>
                <a:ea typeface="Calibri"/>
                <a:cs typeface="Calibri"/>
                <a:sym typeface="Calibri"/>
              </a:rPr>
              <a:t>FUNCIÓN JUDICIAL </a:t>
            </a:r>
            <a:endParaRPr b="0" i="0" sz="1400" u="none" cap="none" strike="noStrike">
              <a:solidFill>
                <a:srgbClr val="000000"/>
              </a:solidFill>
              <a:latin typeface="Arial"/>
              <a:ea typeface="Arial"/>
              <a:cs typeface="Arial"/>
              <a:sym typeface="Arial"/>
            </a:endParaRPr>
          </a:p>
          <a:p>
            <a:pPr indent="0" lvl="0" marL="11725" marR="0" rtl="0" algn="l">
              <a:lnSpc>
                <a:spcPct val="100000"/>
              </a:lnSpc>
              <a:spcBef>
                <a:spcPts val="600"/>
              </a:spcBef>
              <a:spcAft>
                <a:spcPts val="0"/>
              </a:spcAft>
              <a:buClr>
                <a:srgbClr val="000000"/>
              </a:buClr>
              <a:buSzPts val="1600"/>
              <a:buFont typeface="Arial"/>
              <a:buNone/>
            </a:pPr>
            <a:r>
              <a:rPr b="0" i="0" lang="es-ES" sz="1600" u="none" cap="none" strike="noStrike">
                <a:solidFill>
                  <a:schemeClr val="dk1"/>
                </a:solidFill>
                <a:latin typeface="Calibri"/>
                <a:ea typeface="Calibri"/>
                <a:cs typeface="Calibri"/>
                <a:sym typeface="Calibri"/>
              </a:rPr>
              <a:t>Para Aristóteles, el ciudadano es “quien tiene la posibilidad de participar en la función deliberativa o judicial de su ciudad”.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8" name="Google Shape;128;p9"/>
          <p:cNvSpPr txBox="1"/>
          <p:nvPr/>
        </p:nvSpPr>
        <p:spPr>
          <a:xfrm>
            <a:off x="1008062" y="3169972"/>
            <a:ext cx="6385796"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ES" sz="2800" u="none" cap="none" strike="noStrike">
                <a:solidFill>
                  <a:schemeClr val="lt1"/>
                </a:solidFill>
                <a:latin typeface="Arial"/>
                <a:ea typeface="Arial"/>
                <a:cs typeface="Arial"/>
                <a:sym typeface="Arial"/>
              </a:rPr>
              <a:t>ASPECTO </a:t>
            </a:r>
            <a:br>
              <a:rPr b="1" i="0" lang="es-ES" sz="2800" u="none" cap="none" strike="noStrike">
                <a:solidFill>
                  <a:schemeClr val="lt1"/>
                </a:solidFill>
                <a:latin typeface="Arial"/>
                <a:ea typeface="Arial"/>
                <a:cs typeface="Arial"/>
                <a:sym typeface="Arial"/>
              </a:rPr>
            </a:br>
            <a:r>
              <a:rPr b="1" i="0" lang="es-ES" sz="2800" u="none" cap="none" strike="noStrike">
                <a:solidFill>
                  <a:schemeClr val="lt1"/>
                </a:solidFill>
                <a:latin typeface="Arial"/>
                <a:ea typeface="Arial"/>
                <a:cs typeface="Arial"/>
                <a:sym typeface="Arial"/>
              </a:rPr>
              <a:t>HISTÓRICO</a:t>
            </a:r>
            <a:endParaRPr b="0" i="0" sz="1400" u="none" cap="none" strike="noStrike">
              <a:solidFill>
                <a:srgbClr val="000000"/>
              </a:solidFill>
              <a:latin typeface="Arial"/>
              <a:ea typeface="Arial"/>
              <a:cs typeface="Arial"/>
              <a:sym typeface="Arial"/>
            </a:endParaRPr>
          </a:p>
        </p:txBody>
      </p:sp>
      <p:pic>
        <p:nvPicPr>
          <p:cNvPr id="129" name="Google Shape;129;p9"/>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19D43025-9DC0-4639-AA56-AA99075C13AC</vt:lpwstr>
  </property>
  <property fmtid="{D5CDD505-2E9C-101B-9397-08002B2CF9AE}" pid="3" name="ArticulatePath">
    <vt:lpwstr>30107-S07-PPT</vt:lpwstr>
  </property>
</Properties>
</file>